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7.xml" ContentType="application/vnd.openxmlformats-officedocument.presentationml.slide+xml"/>
  <Override PartName="/ppt/slides/slide23.xml" ContentType="application/vnd.openxmlformats-officedocument.presentationml.slide+xml"/>
  <Override PartName="/ppt/slides/slide39.xml" ContentType="application/vnd.openxmlformats-officedocument.presentationml.slide+xml"/>
  <Override PartName="/ppt/slides/slide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diagrams/layout2.xml" ContentType="application/vnd.openxmlformats-officedocument.drawingml.diagramLayout+xml"/>
  <Override PartName="/ppt/diagrams/colors2.xml" ContentType="application/vnd.openxmlformats-officedocument.drawingml.diagramColors+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notesMasters/notesMaster1.xml" ContentType="application/vnd.openxmlformats-officedocument.presentationml.notesMaster+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diagrams/drawing5.xml" ContentType="application/vnd.ms-office.drawingml.diagramDrawing+xml"/>
  <Override PartName="/ppt/diagrams/colors5.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charts/chart1.xml" ContentType="application/vnd.openxmlformats-officedocument.drawingml.char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Lst>
  <p:notesMasterIdLst>
    <p:notesMasterId r:id="rId44"/>
  </p:notesMasterIdLst>
  <p:handoutMasterIdLst>
    <p:handoutMasterId r:id="rId45"/>
  </p:handoutMasterIdLst>
  <p:sldIdLst>
    <p:sldId id="279" r:id="rId2"/>
    <p:sldId id="372" r:id="rId3"/>
    <p:sldId id="378" r:id="rId4"/>
    <p:sldId id="386" r:id="rId5"/>
    <p:sldId id="371" r:id="rId6"/>
    <p:sldId id="374" r:id="rId7"/>
    <p:sldId id="387" r:id="rId8"/>
    <p:sldId id="384" r:id="rId9"/>
    <p:sldId id="388" r:id="rId10"/>
    <p:sldId id="383" r:id="rId11"/>
    <p:sldId id="348" r:id="rId12"/>
    <p:sldId id="363" r:id="rId13"/>
    <p:sldId id="380" r:id="rId14"/>
    <p:sldId id="364" r:id="rId15"/>
    <p:sldId id="397" r:id="rId16"/>
    <p:sldId id="393" r:id="rId17"/>
    <p:sldId id="327" r:id="rId18"/>
    <p:sldId id="362" r:id="rId19"/>
    <p:sldId id="367" r:id="rId20"/>
    <p:sldId id="366" r:id="rId21"/>
    <p:sldId id="370" r:id="rId22"/>
    <p:sldId id="347" r:id="rId23"/>
    <p:sldId id="353" r:id="rId24"/>
    <p:sldId id="354" r:id="rId25"/>
    <p:sldId id="394" r:id="rId26"/>
    <p:sldId id="355" r:id="rId27"/>
    <p:sldId id="356" r:id="rId28"/>
    <p:sldId id="358" r:id="rId29"/>
    <p:sldId id="357" r:id="rId30"/>
    <p:sldId id="359" r:id="rId31"/>
    <p:sldId id="400" r:id="rId32"/>
    <p:sldId id="369" r:id="rId33"/>
    <p:sldId id="399" r:id="rId34"/>
    <p:sldId id="349" r:id="rId35"/>
    <p:sldId id="350" r:id="rId36"/>
    <p:sldId id="398" r:id="rId37"/>
    <p:sldId id="377" r:id="rId38"/>
    <p:sldId id="392" r:id="rId39"/>
    <p:sldId id="376" r:id="rId40"/>
    <p:sldId id="385" r:id="rId41"/>
    <p:sldId id="401" r:id="rId42"/>
    <p:sldId id="402" r:id="rId43"/>
  </p:sldIdLst>
  <p:sldSz cx="12192000" cy="6858000"/>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A62809-405D-4B98-9370-E74B8D4C16D1}">
          <p14:sldIdLst>
            <p14:sldId id="279"/>
            <p14:sldId id="372"/>
          </p14:sldIdLst>
        </p14:section>
        <p14:section name="GSA and HAS" id="{C58F7ED1-FD7B-41A1-864F-A4EEC7CA45E2}">
          <p14:sldIdLst>
            <p14:sldId id="378"/>
            <p14:sldId id="386"/>
            <p14:sldId id="371"/>
            <p14:sldId id="374"/>
            <p14:sldId id="387"/>
            <p14:sldId id="384"/>
            <p14:sldId id="388"/>
            <p14:sldId id="383"/>
          </p14:sldIdLst>
        </p14:section>
        <p14:section name="Android Raw Measurements" id="{5D03953C-681A-4873-A9E2-D4F2BA79DE57}">
          <p14:sldIdLst>
            <p14:sldId id="348"/>
            <p14:sldId id="363"/>
            <p14:sldId id="380"/>
            <p14:sldId id="364"/>
            <p14:sldId id="397"/>
            <p14:sldId id="393"/>
          </p14:sldIdLst>
        </p14:section>
        <p14:section name="Main benefits/uses of Raw measurements" id="{DE567453-AAF2-4079-BCB1-EAFD7DB0CA13}">
          <p14:sldIdLst>
            <p14:sldId id="327"/>
            <p14:sldId id="362"/>
            <p14:sldId id="367"/>
            <p14:sldId id="366"/>
            <p14:sldId id="370"/>
            <p14:sldId id="347"/>
            <p14:sldId id="353"/>
            <p14:sldId id="354"/>
            <p14:sldId id="394"/>
            <p14:sldId id="355"/>
            <p14:sldId id="356"/>
            <p14:sldId id="358"/>
            <p14:sldId id="357"/>
            <p14:sldId id="359"/>
            <p14:sldId id="400"/>
            <p14:sldId id="369"/>
            <p14:sldId id="399"/>
          </p14:sldIdLst>
        </p14:section>
        <p14:section name="GSA Raw Measurements Task Force" id="{0ABB8918-D2E4-4E12-886A-FF74E3C72385}">
          <p14:sldIdLst>
            <p14:sldId id="349"/>
            <p14:sldId id="350"/>
            <p14:sldId id="398"/>
            <p14:sldId id="377"/>
            <p14:sldId id="392"/>
            <p14:sldId id="376"/>
            <p14:sldId id="385"/>
            <p14:sldId id="401"/>
            <p14:sldId id="4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9CA"/>
    <a:srgbClr val="528CC1"/>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004" autoAdjust="0"/>
  </p:normalViewPr>
  <p:slideViewPr>
    <p:cSldViewPr snapToGrid="0">
      <p:cViewPr>
        <p:scale>
          <a:sx n="70" d="100"/>
          <a:sy n="70" d="100"/>
        </p:scale>
        <p:origin x="150" y="-54"/>
      </p:cViewPr>
      <p:guideLst/>
    </p:cSldViewPr>
  </p:slideViewPr>
  <p:notesTextViewPr>
    <p:cViewPr>
      <p:scale>
        <a:sx n="1" d="1"/>
        <a:sy n="1" d="1"/>
      </p:scale>
      <p:origin x="0" y="0"/>
    </p:cViewPr>
  </p:notesTextViewPr>
  <p:notesViewPr>
    <p:cSldViewPr snapToGrid="0">
      <p:cViewPr varScale="1">
        <p:scale>
          <a:sx n="72" d="100"/>
          <a:sy n="72" d="100"/>
        </p:scale>
        <p:origin x="356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smtClean="0"/>
              <a:t>Galileo-enabled smartphones</a:t>
            </a:r>
            <a:endParaRPr lang="en-US" sz="1200" dirty="0"/>
          </a:p>
        </c:rich>
      </c:tx>
      <c:layout/>
      <c:overlay val="0"/>
    </c:title>
    <c:autoTitleDeleted val="0"/>
    <c:plotArea>
      <c:layout/>
      <c:lineChart>
        <c:grouping val="stacked"/>
        <c:varyColors val="0"/>
        <c:ser>
          <c:idx val="0"/>
          <c:order val="0"/>
          <c:tx>
            <c:v>Gal. Smartphones</c:v>
          </c:tx>
          <c:cat>
            <c:numRef>
              <c:f>Sheet1!$A$1:$A$23</c:f>
              <c:numCache>
                <c:formatCode>mmm\-yy</c:formatCode>
                <c:ptCount val="23"/>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numCache>
            </c:numRef>
          </c:cat>
          <c:val>
            <c:numRef>
              <c:f>Sheet1!$B$1:$B$23</c:f>
              <c:numCache>
                <c:formatCode>General</c:formatCode>
                <c:ptCount val="23"/>
                <c:pt idx="0">
                  <c:v>2</c:v>
                </c:pt>
                <c:pt idx="1">
                  <c:v>3</c:v>
                </c:pt>
                <c:pt idx="2">
                  <c:v>4</c:v>
                </c:pt>
                <c:pt idx="3">
                  <c:v>5</c:v>
                </c:pt>
                <c:pt idx="4">
                  <c:v>6</c:v>
                </c:pt>
                <c:pt idx="5">
                  <c:v>7</c:v>
                </c:pt>
                <c:pt idx="6">
                  <c:v>8</c:v>
                </c:pt>
                <c:pt idx="7">
                  <c:v>11</c:v>
                </c:pt>
                <c:pt idx="8">
                  <c:v>12</c:v>
                </c:pt>
                <c:pt idx="9">
                  <c:v>13</c:v>
                </c:pt>
                <c:pt idx="10">
                  <c:v>15</c:v>
                </c:pt>
                <c:pt idx="11">
                  <c:v>20</c:v>
                </c:pt>
                <c:pt idx="12">
                  <c:v>28</c:v>
                </c:pt>
                <c:pt idx="13">
                  <c:v>29</c:v>
                </c:pt>
                <c:pt idx="14">
                  <c:v>38</c:v>
                </c:pt>
                <c:pt idx="15">
                  <c:v>39</c:v>
                </c:pt>
                <c:pt idx="16">
                  <c:v>40</c:v>
                </c:pt>
                <c:pt idx="17">
                  <c:v>41</c:v>
                </c:pt>
                <c:pt idx="18">
                  <c:v>50</c:v>
                </c:pt>
                <c:pt idx="19">
                  <c:v>58</c:v>
                </c:pt>
                <c:pt idx="20">
                  <c:v>64</c:v>
                </c:pt>
                <c:pt idx="21">
                  <c:v>67</c:v>
                </c:pt>
                <c:pt idx="22">
                  <c:v>70</c:v>
                </c:pt>
              </c:numCache>
            </c:numRef>
          </c:val>
          <c:smooth val="0"/>
        </c:ser>
        <c:dLbls>
          <c:showLegendKey val="0"/>
          <c:showVal val="0"/>
          <c:showCatName val="0"/>
          <c:showSerName val="0"/>
          <c:showPercent val="0"/>
          <c:showBubbleSize val="0"/>
        </c:dLbls>
        <c:marker val="1"/>
        <c:smooth val="0"/>
        <c:axId val="346451744"/>
        <c:axId val="346452528"/>
      </c:lineChart>
      <c:dateAx>
        <c:axId val="346451744"/>
        <c:scaling>
          <c:orientation val="minMax"/>
        </c:scaling>
        <c:delete val="0"/>
        <c:axPos val="b"/>
        <c:numFmt formatCode="mmm\-yy" sourceLinked="1"/>
        <c:majorTickMark val="out"/>
        <c:minorTickMark val="none"/>
        <c:tickLblPos val="nextTo"/>
        <c:crossAx val="346452528"/>
        <c:crosses val="autoZero"/>
        <c:auto val="1"/>
        <c:lblOffset val="100"/>
        <c:baseTimeUnit val="months"/>
      </c:dateAx>
      <c:valAx>
        <c:axId val="346452528"/>
        <c:scaling>
          <c:orientation val="minMax"/>
        </c:scaling>
        <c:delete val="0"/>
        <c:axPos val="l"/>
        <c:majorGridlines/>
        <c:numFmt formatCode="General" sourceLinked="1"/>
        <c:majorTickMark val="out"/>
        <c:minorTickMark val="none"/>
        <c:tickLblPos val="nextTo"/>
        <c:crossAx val="346451744"/>
        <c:crosses val="autoZero"/>
        <c:crossBetween val="between"/>
      </c:valAx>
    </c:plotArea>
    <c:plotVisOnly val="1"/>
    <c:dispBlanksAs val="zero"/>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32B05-62EA-407A-B21C-2310C7945705}" type="doc">
      <dgm:prSet loTypeId="urn:microsoft.com/office/officeart/2008/layout/AlternatingPictureBlocks" loCatId="list" qsTypeId="urn:microsoft.com/office/officeart/2005/8/quickstyle/simple4" qsCatId="simple" csTypeId="urn:microsoft.com/office/officeart/2005/8/colors/accent0_3" csCatId="mainScheme" phldr="1"/>
      <dgm:spPr/>
      <dgm:t>
        <a:bodyPr/>
        <a:lstStyle/>
        <a:p>
          <a:endParaRPr lang="en-US"/>
        </a:p>
      </dgm:t>
    </dgm:pt>
    <dgm:pt modelId="{42D71409-67F9-455C-8C6D-716D284AAA6B}">
      <dgm:prSet phldrT="[Text]" custT="1"/>
      <dgm:spPr/>
      <dgm:t>
        <a:bodyPr/>
        <a:lstStyle/>
        <a:p>
          <a:r>
            <a:rPr lang="en-US" sz="1600" b="1" dirty="0" smtClean="0"/>
            <a:t>Open Service (OS) </a:t>
          </a:r>
        </a:p>
        <a:p>
          <a:r>
            <a:rPr lang="en-US" sz="1200" b="1" dirty="0" smtClean="0"/>
            <a:t>OS-Navigation Message Authentication (OS-NMA)</a:t>
          </a:r>
          <a:endParaRPr lang="en-US" sz="1200" b="1" dirty="0"/>
        </a:p>
      </dgm:t>
    </dgm:pt>
    <dgm:pt modelId="{51680ED1-AF6E-4B28-AE94-92B0EFB0DF7D}" type="parTrans" cxnId="{2AA9C11F-1F1D-428E-801A-47EAA766C99D}">
      <dgm:prSet/>
      <dgm:spPr/>
      <dgm:t>
        <a:bodyPr/>
        <a:lstStyle/>
        <a:p>
          <a:endParaRPr lang="en-US"/>
        </a:p>
      </dgm:t>
    </dgm:pt>
    <dgm:pt modelId="{478B7D3C-9FB4-4BC6-90AC-49960560DECD}" type="sibTrans" cxnId="{2AA9C11F-1F1D-428E-801A-47EAA766C99D}">
      <dgm:prSet/>
      <dgm:spPr/>
      <dgm:t>
        <a:bodyPr/>
        <a:lstStyle/>
        <a:p>
          <a:endParaRPr lang="en-US"/>
        </a:p>
      </dgm:t>
    </dgm:pt>
    <dgm:pt modelId="{F66099B6-DBBD-4AB0-82D2-877B80F846F7}">
      <dgm:prSet phldrT="[Text]" custT="1"/>
      <dgm:spPr/>
      <dgm:t>
        <a:bodyPr/>
        <a:lstStyle/>
        <a:p>
          <a:r>
            <a:rPr lang="en-US" sz="1600" b="1" dirty="0" smtClean="0"/>
            <a:t>Public Regulated Service (PRS)</a:t>
          </a:r>
          <a:endParaRPr lang="en-US" sz="1600" b="1" dirty="0"/>
        </a:p>
      </dgm:t>
    </dgm:pt>
    <dgm:pt modelId="{B09C8BFB-F41C-4AC4-AB94-F216E3081C2D}" type="parTrans" cxnId="{B4F3EA32-CE64-4A92-9BAE-BC57E5392B05}">
      <dgm:prSet/>
      <dgm:spPr/>
      <dgm:t>
        <a:bodyPr/>
        <a:lstStyle/>
        <a:p>
          <a:endParaRPr lang="en-US"/>
        </a:p>
      </dgm:t>
    </dgm:pt>
    <dgm:pt modelId="{BC531B32-9B0E-482E-BF91-65C61F17168D}" type="sibTrans" cxnId="{B4F3EA32-CE64-4A92-9BAE-BC57E5392B05}">
      <dgm:prSet/>
      <dgm:spPr/>
      <dgm:t>
        <a:bodyPr/>
        <a:lstStyle/>
        <a:p>
          <a:endParaRPr lang="en-US"/>
        </a:p>
      </dgm:t>
    </dgm:pt>
    <dgm:pt modelId="{EE62A4F6-4AC4-435B-990E-81A71CE8CAC7}">
      <dgm:prSet phldrT="[Text]" custT="1"/>
      <dgm:spPr/>
      <dgm:t>
        <a:bodyPr/>
        <a:lstStyle/>
        <a:p>
          <a:r>
            <a:rPr lang="en-US" sz="1600" b="1" dirty="0" smtClean="0"/>
            <a:t>Search and Rescue Service (SAR)</a:t>
          </a:r>
          <a:endParaRPr lang="en-US" sz="1600" b="1" dirty="0"/>
        </a:p>
      </dgm:t>
    </dgm:pt>
    <dgm:pt modelId="{F287B947-7343-4FA2-B288-B23A59FFAE31}" type="parTrans" cxnId="{3A2CECA6-0C5B-46BB-B7C6-7D37E9D210BD}">
      <dgm:prSet/>
      <dgm:spPr/>
      <dgm:t>
        <a:bodyPr/>
        <a:lstStyle/>
        <a:p>
          <a:endParaRPr lang="en-US"/>
        </a:p>
      </dgm:t>
    </dgm:pt>
    <dgm:pt modelId="{389F9A93-0231-4877-8C41-5D5B8DD7AAC0}" type="sibTrans" cxnId="{3A2CECA6-0C5B-46BB-B7C6-7D37E9D210BD}">
      <dgm:prSet/>
      <dgm:spPr/>
      <dgm:t>
        <a:bodyPr/>
        <a:lstStyle/>
        <a:p>
          <a:endParaRPr lang="en-US"/>
        </a:p>
      </dgm:t>
    </dgm:pt>
    <dgm:pt modelId="{B6D9DE15-697B-42C2-B6A1-CE31260EED93}">
      <dgm:prSet phldrT="[Text]" custT="1"/>
      <dgm:spPr/>
      <dgm:t>
        <a:bodyPr/>
        <a:lstStyle/>
        <a:p>
          <a:r>
            <a:rPr lang="en-US" sz="1600" b="1" dirty="0" smtClean="0"/>
            <a:t>High Accuracy Service (HAS)</a:t>
          </a:r>
          <a:endParaRPr lang="en-US" sz="1600" b="1" dirty="0"/>
        </a:p>
      </dgm:t>
    </dgm:pt>
    <dgm:pt modelId="{EAC9FC21-5112-4CCF-8070-06ED15ED24ED}" type="parTrans" cxnId="{40513FB0-F94C-499F-9A0B-9E0341D0A0C2}">
      <dgm:prSet/>
      <dgm:spPr/>
      <dgm:t>
        <a:bodyPr/>
        <a:lstStyle/>
        <a:p>
          <a:endParaRPr lang="en-US"/>
        </a:p>
      </dgm:t>
    </dgm:pt>
    <dgm:pt modelId="{B605B681-1ACB-4650-8600-F9223ABDDC16}" type="sibTrans" cxnId="{40513FB0-F94C-499F-9A0B-9E0341D0A0C2}">
      <dgm:prSet/>
      <dgm:spPr/>
      <dgm:t>
        <a:bodyPr/>
        <a:lstStyle/>
        <a:p>
          <a:endParaRPr lang="en-US"/>
        </a:p>
      </dgm:t>
    </dgm:pt>
    <dgm:pt modelId="{244CE93D-3CE9-480A-BC40-D5795AE4CC61}">
      <dgm:prSet phldrT="[Text]" custT="1"/>
      <dgm:spPr/>
      <dgm:t>
        <a:bodyPr/>
        <a:lstStyle/>
        <a:p>
          <a:r>
            <a:rPr lang="en-US" sz="1600" b="1" dirty="0" smtClean="0"/>
            <a:t>Signal Authentication Service (SAS)</a:t>
          </a:r>
          <a:endParaRPr lang="en-US" sz="1600" b="1" dirty="0"/>
        </a:p>
      </dgm:t>
    </dgm:pt>
    <dgm:pt modelId="{B26CFE49-55EC-4B92-8D65-F00D6B48420B}" type="parTrans" cxnId="{746C65D4-0A32-4610-8B9B-A01592BB40A3}">
      <dgm:prSet/>
      <dgm:spPr/>
      <dgm:t>
        <a:bodyPr/>
        <a:lstStyle/>
        <a:p>
          <a:endParaRPr lang="en-US"/>
        </a:p>
      </dgm:t>
    </dgm:pt>
    <dgm:pt modelId="{AA2C577D-A278-4959-857E-CDA154440386}" type="sibTrans" cxnId="{746C65D4-0A32-4610-8B9B-A01592BB40A3}">
      <dgm:prSet/>
      <dgm:spPr/>
      <dgm:t>
        <a:bodyPr/>
        <a:lstStyle/>
        <a:p>
          <a:endParaRPr lang="en-US"/>
        </a:p>
      </dgm:t>
    </dgm:pt>
    <dgm:pt modelId="{2DF72360-A0B8-49F1-9AB4-4996C6E239FE}" type="pres">
      <dgm:prSet presAssocID="{B9C32B05-62EA-407A-B21C-2310C7945705}" presName="linearFlow" presStyleCnt="0">
        <dgm:presLayoutVars>
          <dgm:dir/>
          <dgm:resizeHandles val="exact"/>
        </dgm:presLayoutVars>
      </dgm:prSet>
      <dgm:spPr/>
      <dgm:t>
        <a:bodyPr/>
        <a:lstStyle/>
        <a:p>
          <a:endParaRPr lang="en-US"/>
        </a:p>
      </dgm:t>
    </dgm:pt>
    <dgm:pt modelId="{04217665-757A-4050-8F9A-11C7F8D27D4D}" type="pres">
      <dgm:prSet presAssocID="{42D71409-67F9-455C-8C6D-716D284AAA6B}" presName="comp" presStyleCnt="0"/>
      <dgm:spPr/>
      <dgm:t>
        <a:bodyPr/>
        <a:lstStyle/>
        <a:p>
          <a:endParaRPr lang="en-US"/>
        </a:p>
      </dgm:t>
    </dgm:pt>
    <dgm:pt modelId="{F52BB09D-824B-4794-8AD4-EE81D43AA01A}" type="pres">
      <dgm:prSet presAssocID="{42D71409-67F9-455C-8C6D-716D284AAA6B}" presName="rect2" presStyleLbl="node1" presStyleIdx="0" presStyleCnt="5" custLinFactNeighborX="-697" custLinFactNeighborY="-52363">
        <dgm:presLayoutVars>
          <dgm:bulletEnabled val="1"/>
        </dgm:presLayoutVars>
      </dgm:prSet>
      <dgm:spPr/>
      <dgm:t>
        <a:bodyPr/>
        <a:lstStyle/>
        <a:p>
          <a:endParaRPr lang="en-US"/>
        </a:p>
      </dgm:t>
    </dgm:pt>
    <dgm:pt modelId="{3CD77968-1869-4388-8A2C-F456417D2054}" type="pres">
      <dgm:prSet presAssocID="{42D71409-67F9-455C-8C6D-716D284AAA6B}" presName="rect1" presStyleLbl="lnNode1" presStyleIdx="0" presStyleCnt="5"/>
      <dgm:spPr>
        <a:blipFill>
          <a:blip xmlns:r="http://schemas.openxmlformats.org/officeDocument/2006/relationships" r:embed="rId1"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dgm:spPr>
      <dgm:t>
        <a:bodyPr/>
        <a:lstStyle/>
        <a:p>
          <a:endParaRPr lang="en-US"/>
        </a:p>
      </dgm:t>
    </dgm:pt>
    <dgm:pt modelId="{1F3EDA97-F28F-4183-AB4A-A00578061211}" type="pres">
      <dgm:prSet presAssocID="{478B7D3C-9FB4-4BC6-90AC-49960560DECD}" presName="sibTrans" presStyleCnt="0"/>
      <dgm:spPr/>
      <dgm:t>
        <a:bodyPr/>
        <a:lstStyle/>
        <a:p>
          <a:endParaRPr lang="en-US"/>
        </a:p>
      </dgm:t>
    </dgm:pt>
    <dgm:pt modelId="{D13774D7-7D00-4F7A-83C1-D1E241C31BBD}" type="pres">
      <dgm:prSet presAssocID="{F66099B6-DBBD-4AB0-82D2-877B80F846F7}" presName="comp" presStyleCnt="0"/>
      <dgm:spPr/>
      <dgm:t>
        <a:bodyPr/>
        <a:lstStyle/>
        <a:p>
          <a:endParaRPr lang="en-US"/>
        </a:p>
      </dgm:t>
    </dgm:pt>
    <dgm:pt modelId="{19E70928-1033-4460-A49F-92FEDBF8E76E}" type="pres">
      <dgm:prSet presAssocID="{F66099B6-DBBD-4AB0-82D2-877B80F846F7}" presName="rect2" presStyleLbl="node1" presStyleIdx="1" presStyleCnt="5">
        <dgm:presLayoutVars>
          <dgm:bulletEnabled val="1"/>
        </dgm:presLayoutVars>
      </dgm:prSet>
      <dgm:spPr/>
      <dgm:t>
        <a:bodyPr/>
        <a:lstStyle/>
        <a:p>
          <a:endParaRPr lang="en-US"/>
        </a:p>
      </dgm:t>
    </dgm:pt>
    <dgm:pt modelId="{FC5133FD-1F5C-40C6-B575-4F15DC383B7F}" type="pres">
      <dgm:prSet presAssocID="{F66099B6-DBBD-4AB0-82D2-877B80F846F7}" presName="rect1" presStyleLbl="lnNode1" presStyleIdx="1" presStyleCnt="5"/>
      <dgm:spPr>
        <a:blipFill rotWithShape="1">
          <a:blip xmlns:r="http://schemas.openxmlformats.org/officeDocument/2006/relationships" r:embed="rId2"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dgm:spPr>
      <dgm:t>
        <a:bodyPr/>
        <a:lstStyle/>
        <a:p>
          <a:endParaRPr lang="en-US"/>
        </a:p>
      </dgm:t>
    </dgm:pt>
    <dgm:pt modelId="{F81C6A2E-6DE6-47AD-B7EA-2CEF32C960F1}" type="pres">
      <dgm:prSet presAssocID="{BC531B32-9B0E-482E-BF91-65C61F17168D}" presName="sibTrans" presStyleCnt="0"/>
      <dgm:spPr/>
      <dgm:t>
        <a:bodyPr/>
        <a:lstStyle/>
        <a:p>
          <a:endParaRPr lang="en-US"/>
        </a:p>
      </dgm:t>
    </dgm:pt>
    <dgm:pt modelId="{F1690D5C-8901-4578-BF6D-47034F597F1F}" type="pres">
      <dgm:prSet presAssocID="{EE62A4F6-4AC4-435B-990E-81A71CE8CAC7}" presName="comp" presStyleCnt="0"/>
      <dgm:spPr/>
      <dgm:t>
        <a:bodyPr/>
        <a:lstStyle/>
        <a:p>
          <a:endParaRPr lang="en-US"/>
        </a:p>
      </dgm:t>
    </dgm:pt>
    <dgm:pt modelId="{35C36C49-65EC-403E-BA49-B50EF8450769}" type="pres">
      <dgm:prSet presAssocID="{EE62A4F6-4AC4-435B-990E-81A71CE8CAC7}" presName="rect2" presStyleLbl="node1" presStyleIdx="2" presStyleCnt="5">
        <dgm:presLayoutVars>
          <dgm:bulletEnabled val="1"/>
        </dgm:presLayoutVars>
      </dgm:prSet>
      <dgm:spPr/>
      <dgm:t>
        <a:bodyPr/>
        <a:lstStyle/>
        <a:p>
          <a:endParaRPr lang="en-US"/>
        </a:p>
      </dgm:t>
    </dgm:pt>
    <dgm:pt modelId="{6721DB9D-01D4-4564-9287-5FFE3A0E3617}" type="pres">
      <dgm:prSet presAssocID="{EE62A4F6-4AC4-435B-990E-81A71CE8CAC7}" presName="rect1" presStyleLbl="lnNode1" presStyleIdx="2" presStyleCnt="5"/>
      <dgm:spPr>
        <a:blipFill>
          <a:blip xmlns:r="http://schemas.openxmlformats.org/officeDocument/2006/relationships" r:embed="rId3"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dgm:spPr>
      <dgm:t>
        <a:bodyPr/>
        <a:lstStyle/>
        <a:p>
          <a:endParaRPr lang="en-US"/>
        </a:p>
      </dgm:t>
    </dgm:pt>
    <dgm:pt modelId="{4D9F32B1-CF7E-4C3F-BE27-EE9060BE5C37}" type="pres">
      <dgm:prSet presAssocID="{389F9A93-0231-4877-8C41-5D5B8DD7AAC0}" presName="sibTrans" presStyleCnt="0"/>
      <dgm:spPr/>
      <dgm:t>
        <a:bodyPr/>
        <a:lstStyle/>
        <a:p>
          <a:endParaRPr lang="en-US"/>
        </a:p>
      </dgm:t>
    </dgm:pt>
    <dgm:pt modelId="{F3273856-70CA-47CB-A1B8-847133C601FC}" type="pres">
      <dgm:prSet presAssocID="{B6D9DE15-697B-42C2-B6A1-CE31260EED93}" presName="comp" presStyleCnt="0"/>
      <dgm:spPr/>
      <dgm:t>
        <a:bodyPr/>
        <a:lstStyle/>
        <a:p>
          <a:endParaRPr lang="en-US"/>
        </a:p>
      </dgm:t>
    </dgm:pt>
    <dgm:pt modelId="{ABAB616A-70EF-42F6-A707-D778BC1DDBE2}" type="pres">
      <dgm:prSet presAssocID="{B6D9DE15-697B-42C2-B6A1-CE31260EED93}" presName="rect2" presStyleLbl="node1" presStyleIdx="3" presStyleCnt="5">
        <dgm:presLayoutVars>
          <dgm:bulletEnabled val="1"/>
        </dgm:presLayoutVars>
      </dgm:prSet>
      <dgm:spPr/>
      <dgm:t>
        <a:bodyPr/>
        <a:lstStyle/>
        <a:p>
          <a:endParaRPr lang="en-US"/>
        </a:p>
      </dgm:t>
    </dgm:pt>
    <dgm:pt modelId="{C121F083-7AE1-4671-AA99-3C37F7572A83}" type="pres">
      <dgm:prSet presAssocID="{B6D9DE15-697B-42C2-B6A1-CE31260EED93}" presName="rect1" presStyleLbl="lnNode1" presStyleIdx="3" presStyleCnt="5"/>
      <dgm:spPr>
        <a:blipFill rotWithShape="1">
          <a:blip xmlns:r="http://schemas.openxmlformats.org/officeDocument/2006/relationships" r:embed="rId4"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dgm:spPr>
      <dgm:t>
        <a:bodyPr/>
        <a:lstStyle/>
        <a:p>
          <a:endParaRPr lang="en-US"/>
        </a:p>
      </dgm:t>
    </dgm:pt>
    <dgm:pt modelId="{0E3F2EBA-8939-4716-88E3-64B18036A2FB}" type="pres">
      <dgm:prSet presAssocID="{B605B681-1ACB-4650-8600-F9223ABDDC16}" presName="sibTrans" presStyleCnt="0"/>
      <dgm:spPr/>
      <dgm:t>
        <a:bodyPr/>
        <a:lstStyle/>
        <a:p>
          <a:endParaRPr lang="en-US"/>
        </a:p>
      </dgm:t>
    </dgm:pt>
    <dgm:pt modelId="{A76BD87C-4CC7-40A7-9BBB-EF73D2526C76}" type="pres">
      <dgm:prSet presAssocID="{244CE93D-3CE9-480A-BC40-D5795AE4CC61}" presName="comp" presStyleCnt="0"/>
      <dgm:spPr/>
      <dgm:t>
        <a:bodyPr/>
        <a:lstStyle/>
        <a:p>
          <a:endParaRPr lang="en-US"/>
        </a:p>
      </dgm:t>
    </dgm:pt>
    <dgm:pt modelId="{9B7F2BF2-2B1B-462E-839C-59F954A5C9EB}" type="pres">
      <dgm:prSet presAssocID="{244CE93D-3CE9-480A-BC40-D5795AE4CC61}" presName="rect2" presStyleLbl="node1" presStyleIdx="4" presStyleCnt="5">
        <dgm:presLayoutVars>
          <dgm:bulletEnabled val="1"/>
        </dgm:presLayoutVars>
      </dgm:prSet>
      <dgm:spPr/>
      <dgm:t>
        <a:bodyPr/>
        <a:lstStyle/>
        <a:p>
          <a:endParaRPr lang="en-US"/>
        </a:p>
      </dgm:t>
    </dgm:pt>
    <dgm:pt modelId="{630BE600-18DB-421D-9FA7-FCA8B9BC0462}" type="pres">
      <dgm:prSet presAssocID="{244CE93D-3CE9-480A-BC40-D5795AE4CC61}" presName="rect1" presStyleLbl="lnNode1" presStyleIdx="4" presStyleCnt="5"/>
      <dgm:spPr>
        <a:blipFill rotWithShape="1">
          <a:blip xmlns:r="http://schemas.openxmlformats.org/officeDocument/2006/relationships" r:embed="rId5"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dgm:spPr>
      <dgm:t>
        <a:bodyPr/>
        <a:lstStyle/>
        <a:p>
          <a:endParaRPr lang="en-US"/>
        </a:p>
      </dgm:t>
    </dgm:pt>
  </dgm:ptLst>
  <dgm:cxnLst>
    <dgm:cxn modelId="{40513FB0-F94C-499F-9A0B-9E0341D0A0C2}" srcId="{B9C32B05-62EA-407A-B21C-2310C7945705}" destId="{B6D9DE15-697B-42C2-B6A1-CE31260EED93}" srcOrd="3" destOrd="0" parTransId="{EAC9FC21-5112-4CCF-8070-06ED15ED24ED}" sibTransId="{B605B681-1ACB-4650-8600-F9223ABDDC16}"/>
    <dgm:cxn modelId="{746C65D4-0A32-4610-8B9B-A01592BB40A3}" srcId="{B9C32B05-62EA-407A-B21C-2310C7945705}" destId="{244CE93D-3CE9-480A-BC40-D5795AE4CC61}" srcOrd="4" destOrd="0" parTransId="{B26CFE49-55EC-4B92-8D65-F00D6B48420B}" sibTransId="{AA2C577D-A278-4959-857E-CDA154440386}"/>
    <dgm:cxn modelId="{68E8636F-A377-464A-8D46-757CD2DB2727}" type="presOf" srcId="{244CE93D-3CE9-480A-BC40-D5795AE4CC61}" destId="{9B7F2BF2-2B1B-462E-839C-59F954A5C9EB}" srcOrd="0" destOrd="0" presId="urn:microsoft.com/office/officeart/2008/layout/AlternatingPictureBlocks"/>
    <dgm:cxn modelId="{2AA9C11F-1F1D-428E-801A-47EAA766C99D}" srcId="{B9C32B05-62EA-407A-B21C-2310C7945705}" destId="{42D71409-67F9-455C-8C6D-716D284AAA6B}" srcOrd="0" destOrd="0" parTransId="{51680ED1-AF6E-4B28-AE94-92B0EFB0DF7D}" sibTransId="{478B7D3C-9FB4-4BC6-90AC-49960560DECD}"/>
    <dgm:cxn modelId="{8A5318CA-B5BE-481A-8D50-FDD523D9D11D}" type="presOf" srcId="{EE62A4F6-4AC4-435B-990E-81A71CE8CAC7}" destId="{35C36C49-65EC-403E-BA49-B50EF8450769}" srcOrd="0" destOrd="0" presId="urn:microsoft.com/office/officeart/2008/layout/AlternatingPictureBlocks"/>
    <dgm:cxn modelId="{3A2CECA6-0C5B-46BB-B7C6-7D37E9D210BD}" srcId="{B9C32B05-62EA-407A-B21C-2310C7945705}" destId="{EE62A4F6-4AC4-435B-990E-81A71CE8CAC7}" srcOrd="2" destOrd="0" parTransId="{F287B947-7343-4FA2-B288-B23A59FFAE31}" sibTransId="{389F9A93-0231-4877-8C41-5D5B8DD7AAC0}"/>
    <dgm:cxn modelId="{B8D356BD-74EF-4E1C-A147-E05DCD61509A}" type="presOf" srcId="{42D71409-67F9-455C-8C6D-716D284AAA6B}" destId="{F52BB09D-824B-4794-8AD4-EE81D43AA01A}" srcOrd="0" destOrd="0" presId="urn:microsoft.com/office/officeart/2008/layout/AlternatingPictureBlocks"/>
    <dgm:cxn modelId="{9EA39EF1-8E64-468D-A589-8A82F0D07E25}" type="presOf" srcId="{B6D9DE15-697B-42C2-B6A1-CE31260EED93}" destId="{ABAB616A-70EF-42F6-A707-D778BC1DDBE2}" srcOrd="0" destOrd="0" presId="urn:microsoft.com/office/officeart/2008/layout/AlternatingPictureBlocks"/>
    <dgm:cxn modelId="{BE9A871F-D360-4F92-8A9C-5CB24E0AC411}" type="presOf" srcId="{B9C32B05-62EA-407A-B21C-2310C7945705}" destId="{2DF72360-A0B8-49F1-9AB4-4996C6E239FE}" srcOrd="0" destOrd="0" presId="urn:microsoft.com/office/officeart/2008/layout/AlternatingPictureBlocks"/>
    <dgm:cxn modelId="{B4F3EA32-CE64-4A92-9BAE-BC57E5392B05}" srcId="{B9C32B05-62EA-407A-B21C-2310C7945705}" destId="{F66099B6-DBBD-4AB0-82D2-877B80F846F7}" srcOrd="1" destOrd="0" parTransId="{B09C8BFB-F41C-4AC4-AB94-F216E3081C2D}" sibTransId="{BC531B32-9B0E-482E-BF91-65C61F17168D}"/>
    <dgm:cxn modelId="{E8AE56EF-3DE7-4256-BA97-0B6CB3307F3B}" type="presOf" srcId="{F66099B6-DBBD-4AB0-82D2-877B80F846F7}" destId="{19E70928-1033-4460-A49F-92FEDBF8E76E}" srcOrd="0" destOrd="0" presId="urn:microsoft.com/office/officeart/2008/layout/AlternatingPictureBlocks"/>
    <dgm:cxn modelId="{814EBDDD-9907-4F4B-A9BE-C79098A4FF40}" type="presParOf" srcId="{2DF72360-A0B8-49F1-9AB4-4996C6E239FE}" destId="{04217665-757A-4050-8F9A-11C7F8D27D4D}" srcOrd="0" destOrd="0" presId="urn:microsoft.com/office/officeart/2008/layout/AlternatingPictureBlocks"/>
    <dgm:cxn modelId="{602C2794-AFE5-4A4F-9CBA-0DE106513456}" type="presParOf" srcId="{04217665-757A-4050-8F9A-11C7F8D27D4D}" destId="{F52BB09D-824B-4794-8AD4-EE81D43AA01A}" srcOrd="0" destOrd="0" presId="urn:microsoft.com/office/officeart/2008/layout/AlternatingPictureBlocks"/>
    <dgm:cxn modelId="{EC31FF4D-121D-4CAB-B487-6A9B16F4C5FF}" type="presParOf" srcId="{04217665-757A-4050-8F9A-11C7F8D27D4D}" destId="{3CD77968-1869-4388-8A2C-F456417D2054}" srcOrd="1" destOrd="0" presId="urn:microsoft.com/office/officeart/2008/layout/AlternatingPictureBlocks"/>
    <dgm:cxn modelId="{097A1A0B-6C04-414E-8828-C07D179882E0}" type="presParOf" srcId="{2DF72360-A0B8-49F1-9AB4-4996C6E239FE}" destId="{1F3EDA97-F28F-4183-AB4A-A00578061211}" srcOrd="1" destOrd="0" presId="urn:microsoft.com/office/officeart/2008/layout/AlternatingPictureBlocks"/>
    <dgm:cxn modelId="{E14A4699-9FBB-401D-9851-FC0388B2E587}" type="presParOf" srcId="{2DF72360-A0B8-49F1-9AB4-4996C6E239FE}" destId="{D13774D7-7D00-4F7A-83C1-D1E241C31BBD}" srcOrd="2" destOrd="0" presId="urn:microsoft.com/office/officeart/2008/layout/AlternatingPictureBlocks"/>
    <dgm:cxn modelId="{3CE7A636-B167-4CA4-B31B-25DF7A64687C}" type="presParOf" srcId="{D13774D7-7D00-4F7A-83C1-D1E241C31BBD}" destId="{19E70928-1033-4460-A49F-92FEDBF8E76E}" srcOrd="0" destOrd="0" presId="urn:microsoft.com/office/officeart/2008/layout/AlternatingPictureBlocks"/>
    <dgm:cxn modelId="{AEA58A6F-855C-4459-8249-C4CFB040C7DF}" type="presParOf" srcId="{D13774D7-7D00-4F7A-83C1-D1E241C31BBD}" destId="{FC5133FD-1F5C-40C6-B575-4F15DC383B7F}" srcOrd="1" destOrd="0" presId="urn:microsoft.com/office/officeart/2008/layout/AlternatingPictureBlocks"/>
    <dgm:cxn modelId="{19FA383D-FDB3-46E5-9924-E653D737FB7C}" type="presParOf" srcId="{2DF72360-A0B8-49F1-9AB4-4996C6E239FE}" destId="{F81C6A2E-6DE6-47AD-B7EA-2CEF32C960F1}" srcOrd="3" destOrd="0" presId="urn:microsoft.com/office/officeart/2008/layout/AlternatingPictureBlocks"/>
    <dgm:cxn modelId="{795DD4D7-59D6-4C4C-9BF3-3581329CC3C8}" type="presParOf" srcId="{2DF72360-A0B8-49F1-9AB4-4996C6E239FE}" destId="{F1690D5C-8901-4578-BF6D-47034F597F1F}" srcOrd="4" destOrd="0" presId="urn:microsoft.com/office/officeart/2008/layout/AlternatingPictureBlocks"/>
    <dgm:cxn modelId="{4807BFE5-A610-47C4-BE90-EDA6961D334E}" type="presParOf" srcId="{F1690D5C-8901-4578-BF6D-47034F597F1F}" destId="{35C36C49-65EC-403E-BA49-B50EF8450769}" srcOrd="0" destOrd="0" presId="urn:microsoft.com/office/officeart/2008/layout/AlternatingPictureBlocks"/>
    <dgm:cxn modelId="{DCEB9F6B-DA11-40EF-AE9B-6EDFF79A4742}" type="presParOf" srcId="{F1690D5C-8901-4578-BF6D-47034F597F1F}" destId="{6721DB9D-01D4-4564-9287-5FFE3A0E3617}" srcOrd="1" destOrd="0" presId="urn:microsoft.com/office/officeart/2008/layout/AlternatingPictureBlocks"/>
    <dgm:cxn modelId="{EE346796-9021-4A24-817F-70CE30CA0A89}" type="presParOf" srcId="{2DF72360-A0B8-49F1-9AB4-4996C6E239FE}" destId="{4D9F32B1-CF7E-4C3F-BE27-EE9060BE5C37}" srcOrd="5" destOrd="0" presId="urn:microsoft.com/office/officeart/2008/layout/AlternatingPictureBlocks"/>
    <dgm:cxn modelId="{166565EF-39AD-4F48-83CC-638C4D649209}" type="presParOf" srcId="{2DF72360-A0B8-49F1-9AB4-4996C6E239FE}" destId="{F3273856-70CA-47CB-A1B8-847133C601FC}" srcOrd="6" destOrd="0" presId="urn:microsoft.com/office/officeart/2008/layout/AlternatingPictureBlocks"/>
    <dgm:cxn modelId="{E55A332D-951E-492C-B5F7-4530B8C25CC6}" type="presParOf" srcId="{F3273856-70CA-47CB-A1B8-847133C601FC}" destId="{ABAB616A-70EF-42F6-A707-D778BC1DDBE2}" srcOrd="0" destOrd="0" presId="urn:microsoft.com/office/officeart/2008/layout/AlternatingPictureBlocks"/>
    <dgm:cxn modelId="{5E45FEF1-9A25-4B48-9D68-510B9954E1A4}" type="presParOf" srcId="{F3273856-70CA-47CB-A1B8-847133C601FC}" destId="{C121F083-7AE1-4671-AA99-3C37F7572A83}" srcOrd="1" destOrd="0" presId="urn:microsoft.com/office/officeart/2008/layout/AlternatingPictureBlocks"/>
    <dgm:cxn modelId="{A415C14D-D527-4C49-9604-EAF350F9864C}" type="presParOf" srcId="{2DF72360-A0B8-49F1-9AB4-4996C6E239FE}" destId="{0E3F2EBA-8939-4716-88E3-64B18036A2FB}" srcOrd="7" destOrd="0" presId="urn:microsoft.com/office/officeart/2008/layout/AlternatingPictureBlocks"/>
    <dgm:cxn modelId="{EF657392-EF2E-4C89-A0DC-896489C7BCE7}" type="presParOf" srcId="{2DF72360-A0B8-49F1-9AB4-4996C6E239FE}" destId="{A76BD87C-4CC7-40A7-9BBB-EF73D2526C76}" srcOrd="8" destOrd="0" presId="urn:microsoft.com/office/officeart/2008/layout/AlternatingPictureBlocks"/>
    <dgm:cxn modelId="{AF2FD01E-38E8-4B04-B9C4-689D8DF9A6E9}" type="presParOf" srcId="{A76BD87C-4CC7-40A7-9BBB-EF73D2526C76}" destId="{9B7F2BF2-2B1B-462E-839C-59F954A5C9EB}" srcOrd="0" destOrd="0" presId="urn:microsoft.com/office/officeart/2008/layout/AlternatingPictureBlocks"/>
    <dgm:cxn modelId="{54DB72CA-C325-479F-9321-BD63D86CC542}" type="presParOf" srcId="{A76BD87C-4CC7-40A7-9BBB-EF73D2526C76}" destId="{630BE600-18DB-421D-9FA7-FCA8B9BC0462}" srcOrd="1" destOrd="0" presId="urn:microsoft.com/office/officeart/2008/layout/AlternatingPictureBlocks"/>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B0FF56E-12AC-427A-BF02-E5570470F3D2}"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GB"/>
        </a:p>
      </dgm:t>
    </dgm:pt>
    <dgm:pt modelId="{FA52BF54-A585-40A4-9091-D2DCC7DD4E21}">
      <dgm:prSet phldrT="[Text]" custT="1"/>
      <dgm:spPr/>
      <dgm:t>
        <a:bodyPr/>
        <a:lstStyle/>
        <a:p>
          <a:r>
            <a:rPr lang="en-US" sz="2400" b="1" noProof="0" dirty="0"/>
            <a:t>Signal</a:t>
          </a:r>
        </a:p>
      </dgm:t>
    </dgm:pt>
    <dgm:pt modelId="{943429FB-D8C2-478B-8169-5205DA839AAF}" type="parTrans" cxnId="{C59C188E-7963-413C-8DF2-A68E4B55BF5F}">
      <dgm:prSet/>
      <dgm:spPr/>
      <dgm:t>
        <a:bodyPr/>
        <a:lstStyle/>
        <a:p>
          <a:endParaRPr lang="en-GB"/>
        </a:p>
      </dgm:t>
    </dgm:pt>
    <dgm:pt modelId="{D558AF88-2F8B-440C-A606-9AE6D8D06DC8}" type="sibTrans" cxnId="{C59C188E-7963-413C-8DF2-A68E4B55BF5F}">
      <dgm:prSet/>
      <dgm:spPr/>
      <dgm:t>
        <a:bodyPr/>
        <a:lstStyle/>
        <a:p>
          <a:endParaRPr lang="en-GB"/>
        </a:p>
      </dgm:t>
    </dgm:pt>
    <dgm:pt modelId="{9F1E9E4E-9032-455C-9C5E-56A4D8D61211}">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E1b</a:t>
          </a:r>
        </a:p>
      </dgm:t>
    </dgm:pt>
    <dgm:pt modelId="{B43C7C20-307E-4B04-9897-65ABA904340E}" type="parTrans" cxnId="{0FFB27A7-B38E-4A2C-AD5E-CA4BCE177A86}">
      <dgm:prSet/>
      <dgm:spPr/>
      <dgm:t>
        <a:bodyPr/>
        <a:lstStyle/>
        <a:p>
          <a:endParaRPr lang="en-GB"/>
        </a:p>
      </dgm:t>
    </dgm:pt>
    <dgm:pt modelId="{879D5392-D918-4C6A-A69A-74733B0DD4DE}" type="sibTrans" cxnId="{0FFB27A7-B38E-4A2C-AD5E-CA4BCE177A86}">
      <dgm:prSet/>
      <dgm:spPr/>
      <dgm:t>
        <a:bodyPr/>
        <a:lstStyle/>
        <a:p>
          <a:endParaRPr lang="en-GB"/>
        </a:p>
      </dgm:t>
    </dgm:pt>
    <dgm:pt modelId="{251D6E4A-47BF-4423-9587-D373635AFF10}">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E1c</a:t>
          </a:r>
        </a:p>
      </dgm:t>
    </dgm:pt>
    <dgm:pt modelId="{1E7186C4-1C0B-4F3A-894A-C6266C927613}" type="parTrans" cxnId="{77FB9C9D-64D5-4816-AE84-55AA35B8DD34}">
      <dgm:prSet/>
      <dgm:spPr/>
      <dgm:t>
        <a:bodyPr/>
        <a:lstStyle/>
        <a:p>
          <a:endParaRPr lang="en-GB"/>
        </a:p>
      </dgm:t>
    </dgm:pt>
    <dgm:pt modelId="{32E37826-29E1-454A-AD59-8D9C690DAD15}" type="sibTrans" cxnId="{77FB9C9D-64D5-4816-AE84-55AA35B8DD34}">
      <dgm:prSet/>
      <dgm:spPr/>
      <dgm:t>
        <a:bodyPr/>
        <a:lstStyle/>
        <a:p>
          <a:endParaRPr lang="en-GB"/>
        </a:p>
      </dgm:t>
    </dgm:pt>
    <dgm:pt modelId="{C1A3432A-29B5-48ED-90CD-01524AE7D110}">
      <dgm:prSet phldrT="[Text]" custT="1"/>
      <dgm:spPr/>
      <dgm:t>
        <a:bodyPr/>
        <a:lstStyle/>
        <a:p>
          <a:r>
            <a:rPr lang="en-US" sz="2400" b="1" noProof="0" dirty="0"/>
            <a:t>Spreading code</a:t>
          </a:r>
        </a:p>
      </dgm:t>
    </dgm:pt>
    <dgm:pt modelId="{4566BA32-F85B-4D21-A2B6-39D3A3CFBC19}" type="parTrans" cxnId="{2548C0DF-FFEB-4F0D-86BB-68E7FAE0FAB1}">
      <dgm:prSet/>
      <dgm:spPr/>
      <dgm:t>
        <a:bodyPr/>
        <a:lstStyle/>
        <a:p>
          <a:endParaRPr lang="en-GB"/>
        </a:p>
      </dgm:t>
    </dgm:pt>
    <dgm:pt modelId="{D831DE2C-3772-442B-89AB-77E57D4691DC}" type="sibTrans" cxnId="{2548C0DF-FFEB-4F0D-86BB-68E7FAE0FAB1}">
      <dgm:prSet/>
      <dgm:spPr/>
      <dgm:t>
        <a:bodyPr/>
        <a:lstStyle/>
        <a:p>
          <a:endParaRPr lang="en-GB"/>
        </a:p>
      </dgm:t>
    </dgm:pt>
    <dgm:pt modelId="{F4ADB753-7B7E-43D7-86EB-B2AE7B066EE1}">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Unencrypted</a:t>
          </a:r>
        </a:p>
      </dgm:t>
    </dgm:pt>
    <dgm:pt modelId="{FE37CD8F-A704-49FE-8C81-A81A6C454F36}" type="parTrans" cxnId="{F41482A8-B0DC-4CFA-BC74-8090E076D5BC}">
      <dgm:prSet/>
      <dgm:spPr/>
      <dgm:t>
        <a:bodyPr/>
        <a:lstStyle/>
        <a:p>
          <a:endParaRPr lang="en-GB"/>
        </a:p>
      </dgm:t>
    </dgm:pt>
    <dgm:pt modelId="{EEDE8662-C6F6-4610-8B0A-7AFD08D3863F}" type="sibTrans" cxnId="{F41482A8-B0DC-4CFA-BC74-8090E076D5BC}">
      <dgm:prSet/>
      <dgm:spPr/>
      <dgm:t>
        <a:bodyPr/>
        <a:lstStyle/>
        <a:p>
          <a:endParaRPr lang="en-GB"/>
        </a:p>
      </dgm:t>
    </dgm:pt>
    <dgm:pt modelId="{0BB190AA-BD2B-49B1-80C4-926FD5AFD2AC}">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Unencrypted</a:t>
          </a:r>
        </a:p>
      </dgm:t>
    </dgm:pt>
    <dgm:pt modelId="{823DC422-88EB-4F6E-966F-648DF3458901}" type="parTrans" cxnId="{800A8608-9157-4900-9719-E819E849BFC3}">
      <dgm:prSet/>
      <dgm:spPr/>
      <dgm:t>
        <a:bodyPr/>
        <a:lstStyle/>
        <a:p>
          <a:endParaRPr lang="en-GB"/>
        </a:p>
      </dgm:t>
    </dgm:pt>
    <dgm:pt modelId="{032BF4B4-2737-42BD-88E8-BB7BEDED2B24}" type="sibTrans" cxnId="{800A8608-9157-4900-9719-E819E849BFC3}">
      <dgm:prSet/>
      <dgm:spPr/>
      <dgm:t>
        <a:bodyPr/>
        <a:lstStyle/>
        <a:p>
          <a:endParaRPr lang="en-GB"/>
        </a:p>
      </dgm:t>
    </dgm:pt>
    <dgm:pt modelId="{C9E9F117-9562-402F-BFD3-23ED3C36348E}">
      <dgm:prSet phldrT="[Text]" custT="1"/>
      <dgm:spPr/>
      <dgm:t>
        <a:bodyPr/>
        <a:lstStyle/>
        <a:p>
          <a:r>
            <a:rPr lang="en-US" sz="2400" b="1" noProof="0" dirty="0"/>
            <a:t>Data</a:t>
          </a:r>
        </a:p>
      </dgm:t>
    </dgm:pt>
    <dgm:pt modelId="{7F100D01-56E6-4AFA-8E65-071F17FA956A}" type="parTrans" cxnId="{91E8CCE1-4EEE-4A75-8F74-29BD6116F7FF}">
      <dgm:prSet/>
      <dgm:spPr/>
      <dgm:t>
        <a:bodyPr/>
        <a:lstStyle/>
        <a:p>
          <a:endParaRPr lang="en-GB"/>
        </a:p>
      </dgm:t>
    </dgm:pt>
    <dgm:pt modelId="{41390D3D-F1DF-403F-BD17-EBD40B0E6FFD}" type="sibTrans" cxnId="{91E8CCE1-4EEE-4A75-8F74-29BD6116F7FF}">
      <dgm:prSet/>
      <dgm:spPr/>
      <dgm:t>
        <a:bodyPr/>
        <a:lstStyle/>
        <a:p>
          <a:endParaRPr lang="en-GB"/>
        </a:p>
      </dgm:t>
    </dgm:pt>
    <dgm:pt modelId="{8D7D224E-FBE5-49C7-B020-19F981995AC3}">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E5a</a:t>
          </a:r>
        </a:p>
      </dgm:t>
    </dgm:pt>
    <dgm:pt modelId="{6A732647-9A0A-409E-AE35-48522C0BB08F}" type="parTrans" cxnId="{16756BB1-657D-4444-A23F-CBD36A71CA61}">
      <dgm:prSet/>
      <dgm:spPr/>
      <dgm:t>
        <a:bodyPr/>
        <a:lstStyle/>
        <a:p>
          <a:endParaRPr lang="en-GB"/>
        </a:p>
      </dgm:t>
    </dgm:pt>
    <dgm:pt modelId="{5F24BEDB-5B3B-4035-9361-5CAA7E53FAF4}" type="sibTrans" cxnId="{16756BB1-657D-4444-A23F-CBD36A71CA61}">
      <dgm:prSet/>
      <dgm:spPr/>
      <dgm:t>
        <a:bodyPr/>
        <a:lstStyle/>
        <a:p>
          <a:endParaRPr lang="en-GB"/>
        </a:p>
      </dgm:t>
    </dgm:pt>
    <dgm:pt modelId="{C105FA36-5B29-45BA-B4FD-BC5C999BE4CF}">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E5b</a:t>
          </a:r>
        </a:p>
      </dgm:t>
    </dgm:pt>
    <dgm:pt modelId="{2409B782-9D7E-4CA6-A6D4-122F0A8FE1AB}" type="parTrans" cxnId="{71503255-7BFE-4582-9C5C-4CE51471DFAC}">
      <dgm:prSet/>
      <dgm:spPr/>
      <dgm:t>
        <a:bodyPr/>
        <a:lstStyle/>
        <a:p>
          <a:endParaRPr lang="en-GB"/>
        </a:p>
      </dgm:t>
    </dgm:pt>
    <dgm:pt modelId="{438F8764-F18E-4F4B-9309-AE6DD73E0A3F}" type="sibTrans" cxnId="{71503255-7BFE-4582-9C5C-4CE51471DFAC}">
      <dgm:prSet/>
      <dgm:spPr/>
      <dgm:t>
        <a:bodyPr/>
        <a:lstStyle/>
        <a:p>
          <a:endParaRPr lang="en-GB"/>
        </a:p>
      </dgm:t>
    </dgm:pt>
    <dgm:pt modelId="{66D507B4-03FF-42BE-B403-29C81F80EB3C}">
      <dgm:prSet phldrT="[Text]" custT="1"/>
      <dgm:spPr/>
      <dgm:t>
        <a:bodyPr/>
        <a:lstStyle/>
        <a:p>
          <a:r>
            <a:rPr lang="en-US" sz="1800" b="1" noProof="0" dirty="0"/>
            <a:t>E6b</a:t>
          </a:r>
        </a:p>
      </dgm:t>
    </dgm:pt>
    <dgm:pt modelId="{FF2B6E9F-6685-49BC-85B0-787B56BE08A6}" type="parTrans" cxnId="{528E9F20-5B39-4C9F-9396-B1F04EFBA76B}">
      <dgm:prSet/>
      <dgm:spPr/>
      <dgm:t>
        <a:bodyPr/>
        <a:lstStyle/>
        <a:p>
          <a:endParaRPr lang="en-GB"/>
        </a:p>
      </dgm:t>
    </dgm:pt>
    <dgm:pt modelId="{4BDAAC92-B2DE-46EB-9F9D-00CF7D8E8DB4}" type="sibTrans" cxnId="{528E9F20-5B39-4C9F-9396-B1F04EFBA76B}">
      <dgm:prSet/>
      <dgm:spPr/>
      <dgm:t>
        <a:bodyPr/>
        <a:lstStyle/>
        <a:p>
          <a:endParaRPr lang="en-GB"/>
        </a:p>
      </dgm:t>
    </dgm:pt>
    <dgm:pt modelId="{CCC64D68-2E30-417B-8B7E-679389F0D030}">
      <dgm:prSet phldrT="[Text]" custT="1"/>
      <dgm:spPr/>
      <dgm:t>
        <a:bodyPr/>
        <a:lstStyle/>
        <a:p>
          <a:r>
            <a:rPr lang="en-US" sz="1800" b="1" noProof="0" dirty="0"/>
            <a:t>E6c</a:t>
          </a:r>
        </a:p>
      </dgm:t>
    </dgm:pt>
    <dgm:pt modelId="{C87E75D7-0FB3-497E-BFDA-FCD443D02FF3}" type="parTrans" cxnId="{6656B782-CB6A-4D72-BBE4-7EB2BBBE2814}">
      <dgm:prSet/>
      <dgm:spPr/>
      <dgm:t>
        <a:bodyPr/>
        <a:lstStyle/>
        <a:p>
          <a:endParaRPr lang="en-GB"/>
        </a:p>
      </dgm:t>
    </dgm:pt>
    <dgm:pt modelId="{E7E091CA-DC58-4CFD-A452-F838FDDB3C0B}" type="sibTrans" cxnId="{6656B782-CB6A-4D72-BBE4-7EB2BBBE2814}">
      <dgm:prSet/>
      <dgm:spPr/>
      <dgm:t>
        <a:bodyPr/>
        <a:lstStyle/>
        <a:p>
          <a:endParaRPr lang="en-GB"/>
        </a:p>
      </dgm:t>
    </dgm:pt>
    <dgm:pt modelId="{D4F71223-633B-437A-A966-E19F35C0964C}">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Unencrypted</a:t>
          </a:r>
        </a:p>
      </dgm:t>
    </dgm:pt>
    <dgm:pt modelId="{5C48216A-0FA6-4EAF-B953-56CDDF72654B}" type="parTrans" cxnId="{387612E5-8DD1-40A7-95A9-0B91CEA2AC8B}">
      <dgm:prSet/>
      <dgm:spPr/>
      <dgm:t>
        <a:bodyPr/>
        <a:lstStyle/>
        <a:p>
          <a:endParaRPr lang="en-GB"/>
        </a:p>
      </dgm:t>
    </dgm:pt>
    <dgm:pt modelId="{40DF69B7-FA2E-4ADB-AD56-539182DF9A0F}" type="sibTrans" cxnId="{387612E5-8DD1-40A7-95A9-0B91CEA2AC8B}">
      <dgm:prSet/>
      <dgm:spPr/>
      <dgm:t>
        <a:bodyPr/>
        <a:lstStyle/>
        <a:p>
          <a:endParaRPr lang="en-GB"/>
        </a:p>
      </dgm:t>
    </dgm:pt>
    <dgm:pt modelId="{FCD59FDD-08D8-464C-8D3F-85A6F42A7102}">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Unencrypted</a:t>
          </a:r>
        </a:p>
      </dgm:t>
    </dgm:pt>
    <dgm:pt modelId="{56970F1C-BF4C-422B-B4E9-54DBD66FCB32}" type="parTrans" cxnId="{E2267B12-94A6-4627-8929-95D583890A5A}">
      <dgm:prSet/>
      <dgm:spPr/>
      <dgm:t>
        <a:bodyPr/>
        <a:lstStyle/>
        <a:p>
          <a:endParaRPr lang="en-GB"/>
        </a:p>
      </dgm:t>
    </dgm:pt>
    <dgm:pt modelId="{A6D5D105-07A7-443E-BCAD-2337E7FFC136}" type="sibTrans" cxnId="{E2267B12-94A6-4627-8929-95D583890A5A}">
      <dgm:prSet/>
      <dgm:spPr/>
      <dgm:t>
        <a:bodyPr/>
        <a:lstStyle/>
        <a:p>
          <a:endParaRPr lang="en-GB"/>
        </a:p>
      </dgm:t>
    </dgm:pt>
    <dgm:pt modelId="{849D7364-F314-4A47-8755-1D0AA7502F1F}">
      <dgm:prSet phldrT="[Text]" custT="1"/>
      <dgm:spPr/>
      <dgm:t>
        <a:bodyPr/>
        <a:lstStyle/>
        <a:p>
          <a:r>
            <a:rPr lang="en-US" sz="1800" b="1" noProof="0" dirty="0" smtClean="0"/>
            <a:t>Unencrypted</a:t>
          </a:r>
          <a:endParaRPr lang="en-US" sz="1800" b="1" noProof="0" dirty="0">
            <a:solidFill>
              <a:schemeClr val="bg1"/>
            </a:solidFill>
          </a:endParaRPr>
        </a:p>
      </dgm:t>
    </dgm:pt>
    <dgm:pt modelId="{D94D7102-1693-4E8B-9476-9978553600B8}" type="parTrans" cxnId="{2D3E1846-9C62-4BCF-AC67-BA3300C14327}">
      <dgm:prSet/>
      <dgm:spPr/>
      <dgm:t>
        <a:bodyPr/>
        <a:lstStyle/>
        <a:p>
          <a:endParaRPr lang="en-GB"/>
        </a:p>
      </dgm:t>
    </dgm:pt>
    <dgm:pt modelId="{D6905050-8F7D-4445-8370-C2850AC05423}" type="sibTrans" cxnId="{2D3E1846-9C62-4BCF-AC67-BA3300C14327}">
      <dgm:prSet/>
      <dgm:spPr/>
      <dgm:t>
        <a:bodyPr/>
        <a:lstStyle/>
        <a:p>
          <a:endParaRPr lang="en-GB"/>
        </a:p>
      </dgm:t>
    </dgm:pt>
    <dgm:pt modelId="{F9CAECCD-849E-4E81-ADA4-3AE073928DED}">
      <dgm:prSet custT="1"/>
      <dgm:spPr/>
      <dgm:t>
        <a:bodyPr/>
        <a:lstStyle/>
        <a:p>
          <a:r>
            <a:rPr lang="en-US" sz="1800" b="1" noProof="0" dirty="0" smtClean="0"/>
            <a:t>Encrypted</a:t>
          </a:r>
          <a:endParaRPr lang="en-US" sz="1800" b="1" noProof="0" dirty="0">
            <a:solidFill>
              <a:srgbClr val="FF0000"/>
            </a:solidFill>
          </a:endParaRPr>
        </a:p>
      </dgm:t>
    </dgm:pt>
    <dgm:pt modelId="{61B1FA79-E09C-4FD9-9CEE-F03B4F0FC7E1}" type="parTrans" cxnId="{78F01C96-3BDD-4F18-90CF-3D4DEFBFCC1B}">
      <dgm:prSet/>
      <dgm:spPr/>
      <dgm:t>
        <a:bodyPr/>
        <a:lstStyle/>
        <a:p>
          <a:endParaRPr lang="en-GB"/>
        </a:p>
      </dgm:t>
    </dgm:pt>
    <dgm:pt modelId="{DE6E3D2D-F556-48BA-9BCE-001EA9157359}" type="sibTrans" cxnId="{78F01C96-3BDD-4F18-90CF-3D4DEFBFCC1B}">
      <dgm:prSet/>
      <dgm:spPr/>
      <dgm:t>
        <a:bodyPr/>
        <a:lstStyle/>
        <a:p>
          <a:endParaRPr lang="en-GB"/>
        </a:p>
      </dgm:t>
    </dgm:pt>
    <dgm:pt modelId="{C068C6B8-2704-4152-8B78-838F2C54631E}">
      <dgm:prSet phldrT="[Text]" custT="1"/>
      <dgm:spPr/>
      <dgm:t>
        <a:bodyPr/>
        <a:lstStyle/>
        <a:p>
          <a:r>
            <a:rPr lang="en-US" sz="2400" b="1" noProof="0" dirty="0"/>
            <a:t>Service</a:t>
          </a:r>
        </a:p>
      </dgm:t>
    </dgm:pt>
    <dgm:pt modelId="{8A9F0B26-93FA-4538-BDFD-5E29EA28318B}" type="parTrans" cxnId="{4F167757-EA1E-4929-A041-E4ED42B53510}">
      <dgm:prSet/>
      <dgm:spPr/>
      <dgm:t>
        <a:bodyPr/>
        <a:lstStyle/>
        <a:p>
          <a:endParaRPr lang="en-GB"/>
        </a:p>
      </dgm:t>
    </dgm:pt>
    <dgm:pt modelId="{47F4E0B2-DFFE-4922-98F3-D97058DB480E}" type="sibTrans" cxnId="{4F167757-EA1E-4929-A041-E4ED42B53510}">
      <dgm:prSet/>
      <dgm:spPr/>
      <dgm:t>
        <a:bodyPr/>
        <a:lstStyle/>
        <a:p>
          <a:endParaRPr lang="en-GB"/>
        </a:p>
      </dgm:t>
    </dgm:pt>
    <dgm:pt modelId="{B66CDE3D-E34F-4788-BF5A-B84027A2A223}">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Yes I/</a:t>
          </a:r>
          <a:r>
            <a:rPr lang="en-US" sz="1800" b="1" noProof="0" dirty="0" err="1"/>
            <a:t>Nav</a:t>
          </a:r>
          <a:r>
            <a:rPr lang="en-US" sz="1800" b="1" noProof="0" dirty="0"/>
            <a:t> </a:t>
          </a:r>
          <a:r>
            <a:rPr lang="en-US" sz="1800" b="1" noProof="0" dirty="0">
              <a:solidFill>
                <a:schemeClr val="accent2"/>
              </a:solidFill>
            </a:rPr>
            <a:t>(+NMA)</a:t>
          </a:r>
        </a:p>
      </dgm:t>
    </dgm:pt>
    <dgm:pt modelId="{2482A781-6E6F-4AA4-A038-6238B2FE7D36}" type="parTrans" cxnId="{F8733E63-AA60-48C2-8638-F4CFEA57BA0A}">
      <dgm:prSet/>
      <dgm:spPr/>
      <dgm:t>
        <a:bodyPr/>
        <a:lstStyle/>
        <a:p>
          <a:endParaRPr lang="en-GB"/>
        </a:p>
      </dgm:t>
    </dgm:pt>
    <dgm:pt modelId="{4FE30135-571E-424E-8DD5-D4730E10DF94}" type="sibTrans" cxnId="{F8733E63-AA60-48C2-8638-F4CFEA57BA0A}">
      <dgm:prSet/>
      <dgm:spPr/>
      <dgm:t>
        <a:bodyPr/>
        <a:lstStyle/>
        <a:p>
          <a:endParaRPr lang="en-GB"/>
        </a:p>
      </dgm:t>
    </dgm:pt>
    <dgm:pt modelId="{9EB0987B-FFE3-481A-BD42-908BA669FA16}">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No (Pilot)</a:t>
          </a:r>
        </a:p>
      </dgm:t>
    </dgm:pt>
    <dgm:pt modelId="{A659F549-E359-4058-BD90-7CC034835B22}" type="parTrans" cxnId="{2085DBC4-418D-4693-BD1F-414F4AF0A2E6}">
      <dgm:prSet/>
      <dgm:spPr/>
      <dgm:t>
        <a:bodyPr/>
        <a:lstStyle/>
        <a:p>
          <a:endParaRPr lang="en-GB"/>
        </a:p>
      </dgm:t>
    </dgm:pt>
    <dgm:pt modelId="{1C1618A6-F0B3-4331-A96E-2491FF7A107A}" type="sibTrans" cxnId="{2085DBC4-418D-4693-BD1F-414F4AF0A2E6}">
      <dgm:prSet/>
      <dgm:spPr/>
      <dgm:t>
        <a:bodyPr/>
        <a:lstStyle/>
        <a:p>
          <a:endParaRPr lang="en-GB"/>
        </a:p>
      </dgm:t>
    </dgm:pt>
    <dgm:pt modelId="{DB59C74E-C352-411F-8C79-6DA710ED2F51}">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Yes I/</a:t>
          </a:r>
          <a:r>
            <a:rPr lang="en-US" sz="1800" b="1" noProof="0" dirty="0" err="1"/>
            <a:t>Nav</a:t>
          </a:r>
          <a:endParaRPr lang="en-US" sz="1800" b="1" noProof="0" dirty="0"/>
        </a:p>
      </dgm:t>
    </dgm:pt>
    <dgm:pt modelId="{60F4A90D-A615-4516-9B8F-EF7913C23FD7}" type="parTrans" cxnId="{E6499130-2A53-4480-810C-DFEA0A6C01F2}">
      <dgm:prSet/>
      <dgm:spPr/>
      <dgm:t>
        <a:bodyPr/>
        <a:lstStyle/>
        <a:p>
          <a:endParaRPr lang="en-GB"/>
        </a:p>
      </dgm:t>
    </dgm:pt>
    <dgm:pt modelId="{0B376001-1FC5-4FAE-96D5-5FAA563358A1}" type="sibTrans" cxnId="{E6499130-2A53-4480-810C-DFEA0A6C01F2}">
      <dgm:prSet/>
      <dgm:spPr/>
      <dgm:t>
        <a:bodyPr/>
        <a:lstStyle/>
        <a:p>
          <a:endParaRPr lang="en-GB"/>
        </a:p>
      </dgm:t>
    </dgm:pt>
    <dgm:pt modelId="{C9A83048-C954-4EEE-8866-3CD572EC105B}">
      <dgm:prSet phldrT="[Text]" custT="1"/>
      <dgm:spPr>
        <a:gradFill rotWithShape="0">
          <a:gsLst>
            <a:gs pos="0">
              <a:schemeClr val="accent3"/>
            </a:gs>
            <a:gs pos="80000">
              <a:schemeClr val="accent3">
                <a:lumMod val="50000"/>
              </a:schemeClr>
            </a:gs>
            <a:gs pos="100000">
              <a:schemeClr val="accent3">
                <a:lumMod val="75000"/>
              </a:schemeClr>
            </a:gs>
          </a:gsLst>
        </a:gradFill>
      </dgm:spPr>
      <dgm:t>
        <a:bodyPr/>
        <a:lstStyle/>
        <a:p>
          <a:r>
            <a:rPr lang="en-US" sz="1800" b="1" noProof="0" dirty="0"/>
            <a:t>Yes F/</a:t>
          </a:r>
          <a:r>
            <a:rPr lang="en-US" sz="1800" b="1" noProof="0" dirty="0" err="1"/>
            <a:t>Nav</a:t>
          </a:r>
          <a:endParaRPr lang="en-US" sz="1800" b="1" noProof="0" dirty="0"/>
        </a:p>
      </dgm:t>
    </dgm:pt>
    <dgm:pt modelId="{F459D0AA-39A1-4821-A81F-E0718CDECA35}" type="parTrans" cxnId="{E7A3E923-30F3-4DD5-A7DC-7849865A674D}">
      <dgm:prSet/>
      <dgm:spPr/>
      <dgm:t>
        <a:bodyPr/>
        <a:lstStyle/>
        <a:p>
          <a:endParaRPr lang="en-GB"/>
        </a:p>
      </dgm:t>
    </dgm:pt>
    <dgm:pt modelId="{0DF13F60-C679-43D7-8613-FB1A0D9BEAC0}" type="sibTrans" cxnId="{E7A3E923-30F3-4DD5-A7DC-7849865A674D}">
      <dgm:prSet/>
      <dgm:spPr/>
      <dgm:t>
        <a:bodyPr/>
        <a:lstStyle/>
        <a:p>
          <a:endParaRPr lang="en-GB"/>
        </a:p>
      </dgm:t>
    </dgm:pt>
    <dgm:pt modelId="{0060D873-1DCC-4FC2-BA8C-18F597010B59}">
      <dgm:prSet phldrT="[Text]" custT="1"/>
      <dgm:spPr/>
      <dgm:t>
        <a:bodyPr/>
        <a:lstStyle/>
        <a:p>
          <a:r>
            <a:rPr lang="en-US" sz="1800" b="1" noProof="0" dirty="0"/>
            <a:t>Yes</a:t>
          </a:r>
          <a:r>
            <a:rPr lang="en-US" sz="1800" noProof="0" dirty="0"/>
            <a:t> </a:t>
          </a:r>
          <a:r>
            <a:rPr lang="en-US" sz="1800" b="1" noProof="0" dirty="0" smtClean="0"/>
            <a:t>C/</a:t>
          </a:r>
          <a:r>
            <a:rPr lang="en-US" sz="1800" b="1" noProof="0" dirty="0" err="1" smtClean="0"/>
            <a:t>Nav</a:t>
          </a:r>
          <a:endParaRPr lang="en-US" sz="1800" b="1" noProof="0" dirty="0">
            <a:solidFill>
              <a:srgbClr val="FF0000"/>
            </a:solidFill>
          </a:endParaRPr>
        </a:p>
      </dgm:t>
    </dgm:pt>
    <dgm:pt modelId="{E2B1EBDA-EF89-401D-B81D-C333F456DCDD}" type="parTrans" cxnId="{D384696D-DE05-4EB6-8BD1-C990F447C05C}">
      <dgm:prSet/>
      <dgm:spPr/>
      <dgm:t>
        <a:bodyPr/>
        <a:lstStyle/>
        <a:p>
          <a:endParaRPr lang="en-GB"/>
        </a:p>
      </dgm:t>
    </dgm:pt>
    <dgm:pt modelId="{25304ECF-F135-4D46-B12D-71FA20142979}" type="sibTrans" cxnId="{D384696D-DE05-4EB6-8BD1-C990F447C05C}">
      <dgm:prSet/>
      <dgm:spPr/>
      <dgm:t>
        <a:bodyPr/>
        <a:lstStyle/>
        <a:p>
          <a:endParaRPr lang="en-GB"/>
        </a:p>
      </dgm:t>
    </dgm:pt>
    <dgm:pt modelId="{E1054E26-FC44-4E6A-96FB-F71F322C195B}">
      <dgm:prSet phldrT="[Text]" custT="1"/>
      <dgm:spPr/>
      <dgm:t>
        <a:bodyPr/>
        <a:lstStyle/>
        <a:p>
          <a:r>
            <a:rPr lang="en-US" sz="1800" b="1" noProof="0" dirty="0"/>
            <a:t>No</a:t>
          </a:r>
          <a:r>
            <a:rPr lang="en-US" sz="1800" noProof="0" dirty="0"/>
            <a:t> </a:t>
          </a:r>
          <a:r>
            <a:rPr lang="en-US" sz="1800" b="1" noProof="0" dirty="0"/>
            <a:t>(Pilot)</a:t>
          </a:r>
        </a:p>
      </dgm:t>
    </dgm:pt>
    <dgm:pt modelId="{EB1A7463-5F7F-4EC4-9F04-7C7EE1F1B17E}" type="parTrans" cxnId="{81DD6E2B-D408-4654-B230-902ACFC2E9EC}">
      <dgm:prSet/>
      <dgm:spPr/>
      <dgm:t>
        <a:bodyPr/>
        <a:lstStyle/>
        <a:p>
          <a:endParaRPr lang="en-GB"/>
        </a:p>
      </dgm:t>
    </dgm:pt>
    <dgm:pt modelId="{331DB727-8B15-4F55-9BE9-CAE6F5574466}" type="sibTrans" cxnId="{81DD6E2B-D408-4654-B230-902ACFC2E9EC}">
      <dgm:prSet/>
      <dgm:spPr/>
      <dgm:t>
        <a:bodyPr/>
        <a:lstStyle/>
        <a:p>
          <a:endParaRPr lang="en-GB"/>
        </a:p>
      </dgm:t>
    </dgm:pt>
    <dgm:pt modelId="{484829C2-4000-4A60-BF9E-A55312A75698}" type="pres">
      <dgm:prSet presAssocID="{4B0FF56E-12AC-427A-BF02-E5570470F3D2}" presName="theList" presStyleCnt="0">
        <dgm:presLayoutVars>
          <dgm:dir/>
          <dgm:animLvl val="lvl"/>
          <dgm:resizeHandles val="exact"/>
        </dgm:presLayoutVars>
      </dgm:prSet>
      <dgm:spPr/>
      <dgm:t>
        <a:bodyPr/>
        <a:lstStyle/>
        <a:p>
          <a:endParaRPr lang="en-GB"/>
        </a:p>
      </dgm:t>
    </dgm:pt>
    <dgm:pt modelId="{FE33E5A0-6B16-4EE3-997F-46E68FB446D2}" type="pres">
      <dgm:prSet presAssocID="{C068C6B8-2704-4152-8B78-838F2C54631E}" presName="compNode" presStyleCnt="0"/>
      <dgm:spPr/>
    </dgm:pt>
    <dgm:pt modelId="{06544391-41A4-4D17-B6FF-96F0045E1F5E}" type="pres">
      <dgm:prSet presAssocID="{C068C6B8-2704-4152-8B78-838F2C54631E}" presName="aNode" presStyleLbl="bgShp" presStyleIdx="0" presStyleCnt="4"/>
      <dgm:spPr/>
      <dgm:t>
        <a:bodyPr/>
        <a:lstStyle/>
        <a:p>
          <a:endParaRPr lang="en-GB"/>
        </a:p>
      </dgm:t>
    </dgm:pt>
    <dgm:pt modelId="{E574C3A0-B113-4785-8321-281C4356DE3E}" type="pres">
      <dgm:prSet presAssocID="{C068C6B8-2704-4152-8B78-838F2C54631E}" presName="textNode" presStyleLbl="bgShp" presStyleIdx="0" presStyleCnt="4"/>
      <dgm:spPr/>
      <dgm:t>
        <a:bodyPr/>
        <a:lstStyle/>
        <a:p>
          <a:endParaRPr lang="en-GB"/>
        </a:p>
      </dgm:t>
    </dgm:pt>
    <dgm:pt modelId="{6FB4EE90-17E8-4CF5-858C-1231366CD09B}" type="pres">
      <dgm:prSet presAssocID="{C068C6B8-2704-4152-8B78-838F2C54631E}" presName="compChildNode" presStyleCnt="0"/>
      <dgm:spPr/>
    </dgm:pt>
    <dgm:pt modelId="{C5F38F5B-9E7C-4F79-8E41-F32D82E9A2B4}" type="pres">
      <dgm:prSet presAssocID="{C068C6B8-2704-4152-8B78-838F2C54631E}" presName="theInnerList" presStyleCnt="0"/>
      <dgm:spPr/>
    </dgm:pt>
    <dgm:pt modelId="{762FD12A-28F4-4828-9A3C-AD78DA4BE3E6}" type="pres">
      <dgm:prSet presAssocID="{C068C6B8-2704-4152-8B78-838F2C54631E}" presName="aSpace" presStyleCnt="0"/>
      <dgm:spPr/>
    </dgm:pt>
    <dgm:pt modelId="{37EA87E9-F31D-42A0-AF49-523D86FBB920}" type="pres">
      <dgm:prSet presAssocID="{FA52BF54-A585-40A4-9091-D2DCC7DD4E21}" presName="compNode" presStyleCnt="0"/>
      <dgm:spPr/>
    </dgm:pt>
    <dgm:pt modelId="{37B0FD41-1C15-430D-9707-C4FD788D3AC0}" type="pres">
      <dgm:prSet presAssocID="{FA52BF54-A585-40A4-9091-D2DCC7DD4E21}" presName="aNode" presStyleLbl="bgShp" presStyleIdx="1" presStyleCnt="4" custScaleX="63329"/>
      <dgm:spPr/>
      <dgm:t>
        <a:bodyPr/>
        <a:lstStyle/>
        <a:p>
          <a:endParaRPr lang="en-GB"/>
        </a:p>
      </dgm:t>
    </dgm:pt>
    <dgm:pt modelId="{72D38B0E-D866-42F4-A0E0-467BCEE711AA}" type="pres">
      <dgm:prSet presAssocID="{FA52BF54-A585-40A4-9091-D2DCC7DD4E21}" presName="textNode" presStyleLbl="bgShp" presStyleIdx="1" presStyleCnt="4"/>
      <dgm:spPr/>
      <dgm:t>
        <a:bodyPr/>
        <a:lstStyle/>
        <a:p>
          <a:endParaRPr lang="en-GB"/>
        </a:p>
      </dgm:t>
    </dgm:pt>
    <dgm:pt modelId="{DF719C7D-773D-4D23-92A3-CB4344D8CAA1}" type="pres">
      <dgm:prSet presAssocID="{FA52BF54-A585-40A4-9091-D2DCC7DD4E21}" presName="compChildNode" presStyleCnt="0"/>
      <dgm:spPr/>
    </dgm:pt>
    <dgm:pt modelId="{0ECECD06-E974-4690-91D3-C11AA1BED54F}" type="pres">
      <dgm:prSet presAssocID="{FA52BF54-A585-40A4-9091-D2DCC7DD4E21}" presName="theInnerList" presStyleCnt="0"/>
      <dgm:spPr/>
    </dgm:pt>
    <dgm:pt modelId="{78E6CB54-28D6-4787-8000-1CFFEDABC801}" type="pres">
      <dgm:prSet presAssocID="{9F1E9E4E-9032-455C-9C5E-56A4D8D61211}" presName="childNode" presStyleLbl="node1" presStyleIdx="0" presStyleCnt="18" custScaleX="62852">
        <dgm:presLayoutVars>
          <dgm:bulletEnabled val="1"/>
        </dgm:presLayoutVars>
      </dgm:prSet>
      <dgm:spPr/>
      <dgm:t>
        <a:bodyPr/>
        <a:lstStyle/>
        <a:p>
          <a:endParaRPr lang="en-GB"/>
        </a:p>
      </dgm:t>
    </dgm:pt>
    <dgm:pt modelId="{99A178D9-4DC5-469E-98F8-07DD16280102}" type="pres">
      <dgm:prSet presAssocID="{9F1E9E4E-9032-455C-9C5E-56A4D8D61211}" presName="aSpace2" presStyleCnt="0"/>
      <dgm:spPr/>
    </dgm:pt>
    <dgm:pt modelId="{76054E93-2D71-4D5A-86F4-3D6996821E95}" type="pres">
      <dgm:prSet presAssocID="{251D6E4A-47BF-4423-9587-D373635AFF10}" presName="childNode" presStyleLbl="node1" presStyleIdx="1" presStyleCnt="18" custScaleX="62852">
        <dgm:presLayoutVars>
          <dgm:bulletEnabled val="1"/>
        </dgm:presLayoutVars>
      </dgm:prSet>
      <dgm:spPr/>
      <dgm:t>
        <a:bodyPr/>
        <a:lstStyle/>
        <a:p>
          <a:endParaRPr lang="en-GB"/>
        </a:p>
      </dgm:t>
    </dgm:pt>
    <dgm:pt modelId="{E14100D3-140E-47A5-A637-CFCF1C532998}" type="pres">
      <dgm:prSet presAssocID="{251D6E4A-47BF-4423-9587-D373635AFF10}" presName="aSpace2" presStyleCnt="0"/>
      <dgm:spPr/>
    </dgm:pt>
    <dgm:pt modelId="{F3F962D1-8471-4F48-80AF-3DF78761A55B}" type="pres">
      <dgm:prSet presAssocID="{8D7D224E-FBE5-49C7-B020-19F981995AC3}" presName="childNode" presStyleLbl="node1" presStyleIdx="2" presStyleCnt="18" custScaleX="62852">
        <dgm:presLayoutVars>
          <dgm:bulletEnabled val="1"/>
        </dgm:presLayoutVars>
      </dgm:prSet>
      <dgm:spPr/>
      <dgm:t>
        <a:bodyPr/>
        <a:lstStyle/>
        <a:p>
          <a:endParaRPr lang="en-GB"/>
        </a:p>
      </dgm:t>
    </dgm:pt>
    <dgm:pt modelId="{E890FAFE-26F1-4E36-B5A4-6114B91DB0D8}" type="pres">
      <dgm:prSet presAssocID="{8D7D224E-FBE5-49C7-B020-19F981995AC3}" presName="aSpace2" presStyleCnt="0"/>
      <dgm:spPr/>
    </dgm:pt>
    <dgm:pt modelId="{45DE7E78-7C81-4B71-97DF-86FC81534FA6}" type="pres">
      <dgm:prSet presAssocID="{C105FA36-5B29-45BA-B4FD-BC5C999BE4CF}" presName="childNode" presStyleLbl="node1" presStyleIdx="3" presStyleCnt="18" custScaleX="62852">
        <dgm:presLayoutVars>
          <dgm:bulletEnabled val="1"/>
        </dgm:presLayoutVars>
      </dgm:prSet>
      <dgm:spPr/>
      <dgm:t>
        <a:bodyPr/>
        <a:lstStyle/>
        <a:p>
          <a:endParaRPr lang="en-GB"/>
        </a:p>
      </dgm:t>
    </dgm:pt>
    <dgm:pt modelId="{4CE17EB8-69E0-4F30-80D7-2E079E625096}" type="pres">
      <dgm:prSet presAssocID="{C105FA36-5B29-45BA-B4FD-BC5C999BE4CF}" presName="aSpace2" presStyleCnt="0"/>
      <dgm:spPr/>
    </dgm:pt>
    <dgm:pt modelId="{B69B6B78-507A-4EC4-BEE4-ECA79D160E3F}" type="pres">
      <dgm:prSet presAssocID="{66D507B4-03FF-42BE-B403-29C81F80EB3C}" presName="childNode" presStyleLbl="node1" presStyleIdx="4" presStyleCnt="18" custScaleX="62852">
        <dgm:presLayoutVars>
          <dgm:bulletEnabled val="1"/>
        </dgm:presLayoutVars>
      </dgm:prSet>
      <dgm:spPr/>
      <dgm:t>
        <a:bodyPr/>
        <a:lstStyle/>
        <a:p>
          <a:endParaRPr lang="en-GB"/>
        </a:p>
      </dgm:t>
    </dgm:pt>
    <dgm:pt modelId="{714F8819-B424-45B9-99E3-826D319F71C6}" type="pres">
      <dgm:prSet presAssocID="{66D507B4-03FF-42BE-B403-29C81F80EB3C}" presName="aSpace2" presStyleCnt="0"/>
      <dgm:spPr/>
    </dgm:pt>
    <dgm:pt modelId="{337D70A1-1D18-4D17-865B-6605643C80B0}" type="pres">
      <dgm:prSet presAssocID="{CCC64D68-2E30-417B-8B7E-679389F0D030}" presName="childNode" presStyleLbl="node1" presStyleIdx="5" presStyleCnt="18" custScaleX="62851">
        <dgm:presLayoutVars>
          <dgm:bulletEnabled val="1"/>
        </dgm:presLayoutVars>
      </dgm:prSet>
      <dgm:spPr/>
      <dgm:t>
        <a:bodyPr/>
        <a:lstStyle/>
        <a:p>
          <a:endParaRPr lang="en-GB"/>
        </a:p>
      </dgm:t>
    </dgm:pt>
    <dgm:pt modelId="{14939C4C-60A8-4F04-8039-687E12112C2E}" type="pres">
      <dgm:prSet presAssocID="{FA52BF54-A585-40A4-9091-D2DCC7DD4E21}" presName="aSpace" presStyleCnt="0"/>
      <dgm:spPr/>
    </dgm:pt>
    <dgm:pt modelId="{BF7D73F2-AEAF-4F24-BDF3-8D5379F9A92E}" type="pres">
      <dgm:prSet presAssocID="{C1A3432A-29B5-48ED-90CD-01524AE7D110}" presName="compNode" presStyleCnt="0"/>
      <dgm:spPr/>
    </dgm:pt>
    <dgm:pt modelId="{D0A1339D-28A1-45FE-A80C-7B802EEE2C01}" type="pres">
      <dgm:prSet presAssocID="{C1A3432A-29B5-48ED-90CD-01524AE7D110}" presName="aNode" presStyleLbl="bgShp" presStyleIdx="2" presStyleCnt="4" custScaleX="117512"/>
      <dgm:spPr/>
      <dgm:t>
        <a:bodyPr/>
        <a:lstStyle/>
        <a:p>
          <a:endParaRPr lang="en-GB"/>
        </a:p>
      </dgm:t>
    </dgm:pt>
    <dgm:pt modelId="{0793403C-4286-4D76-A866-34C808667925}" type="pres">
      <dgm:prSet presAssocID="{C1A3432A-29B5-48ED-90CD-01524AE7D110}" presName="textNode" presStyleLbl="bgShp" presStyleIdx="2" presStyleCnt="4"/>
      <dgm:spPr/>
      <dgm:t>
        <a:bodyPr/>
        <a:lstStyle/>
        <a:p>
          <a:endParaRPr lang="en-GB"/>
        </a:p>
      </dgm:t>
    </dgm:pt>
    <dgm:pt modelId="{ADB32CEF-0C1D-4977-9E8D-DA03503968AA}" type="pres">
      <dgm:prSet presAssocID="{C1A3432A-29B5-48ED-90CD-01524AE7D110}" presName="compChildNode" presStyleCnt="0"/>
      <dgm:spPr/>
    </dgm:pt>
    <dgm:pt modelId="{C6C0CEF8-364D-459A-A0A8-E2EA5366BFB4}" type="pres">
      <dgm:prSet presAssocID="{C1A3432A-29B5-48ED-90CD-01524AE7D110}" presName="theInnerList" presStyleCnt="0"/>
      <dgm:spPr/>
    </dgm:pt>
    <dgm:pt modelId="{7DCEBD17-8480-4681-B041-16DE2F17713F}" type="pres">
      <dgm:prSet presAssocID="{F4ADB753-7B7E-43D7-86EB-B2AE7B066EE1}" presName="childNode" presStyleLbl="node1" presStyleIdx="6" presStyleCnt="18" custScaleX="126315">
        <dgm:presLayoutVars>
          <dgm:bulletEnabled val="1"/>
        </dgm:presLayoutVars>
      </dgm:prSet>
      <dgm:spPr/>
      <dgm:t>
        <a:bodyPr/>
        <a:lstStyle/>
        <a:p>
          <a:endParaRPr lang="en-GB"/>
        </a:p>
      </dgm:t>
    </dgm:pt>
    <dgm:pt modelId="{ADB29AFA-218D-4C88-91D6-2C0F2C6A186A}" type="pres">
      <dgm:prSet presAssocID="{F4ADB753-7B7E-43D7-86EB-B2AE7B066EE1}" presName="aSpace2" presStyleCnt="0"/>
      <dgm:spPr/>
    </dgm:pt>
    <dgm:pt modelId="{B599760D-02FA-4C6E-811B-6125EF0D0638}" type="pres">
      <dgm:prSet presAssocID="{0BB190AA-BD2B-49B1-80C4-926FD5AFD2AC}" presName="childNode" presStyleLbl="node1" presStyleIdx="7" presStyleCnt="18" custScaleX="126315">
        <dgm:presLayoutVars>
          <dgm:bulletEnabled val="1"/>
        </dgm:presLayoutVars>
      </dgm:prSet>
      <dgm:spPr/>
      <dgm:t>
        <a:bodyPr/>
        <a:lstStyle/>
        <a:p>
          <a:endParaRPr lang="en-GB"/>
        </a:p>
      </dgm:t>
    </dgm:pt>
    <dgm:pt modelId="{8004E81C-196B-4F1B-9C88-F585A40DCBAD}" type="pres">
      <dgm:prSet presAssocID="{0BB190AA-BD2B-49B1-80C4-926FD5AFD2AC}" presName="aSpace2" presStyleCnt="0"/>
      <dgm:spPr/>
    </dgm:pt>
    <dgm:pt modelId="{360B89E0-6DFB-459E-A1E4-9957DE90FB77}" type="pres">
      <dgm:prSet presAssocID="{D4F71223-633B-437A-A966-E19F35C0964C}" presName="childNode" presStyleLbl="node1" presStyleIdx="8" presStyleCnt="18" custScaleX="126315">
        <dgm:presLayoutVars>
          <dgm:bulletEnabled val="1"/>
        </dgm:presLayoutVars>
      </dgm:prSet>
      <dgm:spPr/>
      <dgm:t>
        <a:bodyPr/>
        <a:lstStyle/>
        <a:p>
          <a:endParaRPr lang="en-GB"/>
        </a:p>
      </dgm:t>
    </dgm:pt>
    <dgm:pt modelId="{F198BF06-DDB7-4882-8447-DFB89F57F75F}" type="pres">
      <dgm:prSet presAssocID="{D4F71223-633B-437A-A966-E19F35C0964C}" presName="aSpace2" presStyleCnt="0"/>
      <dgm:spPr/>
    </dgm:pt>
    <dgm:pt modelId="{2A570F19-935B-48A3-B849-9C40350B8721}" type="pres">
      <dgm:prSet presAssocID="{FCD59FDD-08D8-464C-8D3F-85A6F42A7102}" presName="childNode" presStyleLbl="node1" presStyleIdx="9" presStyleCnt="18" custScaleX="126315">
        <dgm:presLayoutVars>
          <dgm:bulletEnabled val="1"/>
        </dgm:presLayoutVars>
      </dgm:prSet>
      <dgm:spPr/>
      <dgm:t>
        <a:bodyPr/>
        <a:lstStyle/>
        <a:p>
          <a:endParaRPr lang="en-GB"/>
        </a:p>
      </dgm:t>
    </dgm:pt>
    <dgm:pt modelId="{4661737B-9273-44ED-8256-8CDC2A155A12}" type="pres">
      <dgm:prSet presAssocID="{FCD59FDD-08D8-464C-8D3F-85A6F42A7102}" presName="aSpace2" presStyleCnt="0"/>
      <dgm:spPr/>
    </dgm:pt>
    <dgm:pt modelId="{DBB0BED3-CD4C-4575-82FE-B4BFD1FEBB03}" type="pres">
      <dgm:prSet presAssocID="{849D7364-F314-4A47-8755-1D0AA7502F1F}" presName="childNode" presStyleLbl="node1" presStyleIdx="10" presStyleCnt="18" custScaleX="126315">
        <dgm:presLayoutVars>
          <dgm:bulletEnabled val="1"/>
        </dgm:presLayoutVars>
      </dgm:prSet>
      <dgm:spPr/>
      <dgm:t>
        <a:bodyPr/>
        <a:lstStyle/>
        <a:p>
          <a:endParaRPr lang="en-GB"/>
        </a:p>
      </dgm:t>
    </dgm:pt>
    <dgm:pt modelId="{47153B99-F514-4738-80E8-6C9E4C0D1768}" type="pres">
      <dgm:prSet presAssocID="{849D7364-F314-4A47-8755-1D0AA7502F1F}" presName="aSpace2" presStyleCnt="0"/>
      <dgm:spPr/>
    </dgm:pt>
    <dgm:pt modelId="{8D3105DE-C599-43B1-982D-49784D16CE84}" type="pres">
      <dgm:prSet presAssocID="{F9CAECCD-849E-4E81-ADA4-3AE073928DED}" presName="childNode" presStyleLbl="node1" presStyleIdx="11" presStyleCnt="18" custScaleX="126315">
        <dgm:presLayoutVars>
          <dgm:bulletEnabled val="1"/>
        </dgm:presLayoutVars>
      </dgm:prSet>
      <dgm:spPr/>
      <dgm:t>
        <a:bodyPr/>
        <a:lstStyle/>
        <a:p>
          <a:endParaRPr lang="en-GB"/>
        </a:p>
      </dgm:t>
    </dgm:pt>
    <dgm:pt modelId="{EA198954-29F5-42FB-A555-21BF0E5EA8C1}" type="pres">
      <dgm:prSet presAssocID="{C1A3432A-29B5-48ED-90CD-01524AE7D110}" presName="aSpace" presStyleCnt="0"/>
      <dgm:spPr/>
    </dgm:pt>
    <dgm:pt modelId="{D4572327-EEBF-4C5C-BFF2-3C7E2C498456}" type="pres">
      <dgm:prSet presAssocID="{C9E9F117-9562-402F-BFD3-23ED3C36348E}" presName="compNode" presStyleCnt="0"/>
      <dgm:spPr/>
    </dgm:pt>
    <dgm:pt modelId="{57E6E962-9400-4119-BD1A-E4A1C472115B}" type="pres">
      <dgm:prSet presAssocID="{C9E9F117-9562-402F-BFD3-23ED3C36348E}" presName="aNode" presStyleLbl="bgShp" presStyleIdx="3" presStyleCnt="4"/>
      <dgm:spPr/>
      <dgm:t>
        <a:bodyPr/>
        <a:lstStyle/>
        <a:p>
          <a:endParaRPr lang="en-GB"/>
        </a:p>
      </dgm:t>
    </dgm:pt>
    <dgm:pt modelId="{9190C8F0-577D-4ABF-AE5C-AB8A5C027A99}" type="pres">
      <dgm:prSet presAssocID="{C9E9F117-9562-402F-BFD3-23ED3C36348E}" presName="textNode" presStyleLbl="bgShp" presStyleIdx="3" presStyleCnt="4"/>
      <dgm:spPr/>
      <dgm:t>
        <a:bodyPr/>
        <a:lstStyle/>
        <a:p>
          <a:endParaRPr lang="en-GB"/>
        </a:p>
      </dgm:t>
    </dgm:pt>
    <dgm:pt modelId="{97EDA01E-11A7-40F9-8A4D-2E8A9EE85AB7}" type="pres">
      <dgm:prSet presAssocID="{C9E9F117-9562-402F-BFD3-23ED3C36348E}" presName="compChildNode" presStyleCnt="0"/>
      <dgm:spPr/>
    </dgm:pt>
    <dgm:pt modelId="{8BE076E6-7058-4CF9-AE63-21BCE894C5BB}" type="pres">
      <dgm:prSet presAssocID="{C9E9F117-9562-402F-BFD3-23ED3C36348E}" presName="theInnerList" presStyleCnt="0"/>
      <dgm:spPr/>
    </dgm:pt>
    <dgm:pt modelId="{2060247B-D423-421E-BB2C-0E370AEC294E}" type="pres">
      <dgm:prSet presAssocID="{B66CDE3D-E34F-4788-BF5A-B84027A2A223}" presName="childNode" presStyleLbl="node1" presStyleIdx="12" presStyleCnt="18" custScaleX="115470">
        <dgm:presLayoutVars>
          <dgm:bulletEnabled val="1"/>
        </dgm:presLayoutVars>
      </dgm:prSet>
      <dgm:spPr/>
      <dgm:t>
        <a:bodyPr/>
        <a:lstStyle/>
        <a:p>
          <a:endParaRPr lang="en-GB"/>
        </a:p>
      </dgm:t>
    </dgm:pt>
    <dgm:pt modelId="{423852DA-3C9F-4B26-9076-1D21D18A9698}" type="pres">
      <dgm:prSet presAssocID="{B66CDE3D-E34F-4788-BF5A-B84027A2A223}" presName="aSpace2" presStyleCnt="0"/>
      <dgm:spPr/>
    </dgm:pt>
    <dgm:pt modelId="{D21BCDBD-52D5-44A7-BE7E-08D672FF45EA}" type="pres">
      <dgm:prSet presAssocID="{9EB0987B-FFE3-481A-BD42-908BA669FA16}" presName="childNode" presStyleLbl="node1" presStyleIdx="13" presStyleCnt="18" custScaleX="115470">
        <dgm:presLayoutVars>
          <dgm:bulletEnabled val="1"/>
        </dgm:presLayoutVars>
      </dgm:prSet>
      <dgm:spPr/>
      <dgm:t>
        <a:bodyPr/>
        <a:lstStyle/>
        <a:p>
          <a:endParaRPr lang="en-GB"/>
        </a:p>
      </dgm:t>
    </dgm:pt>
    <dgm:pt modelId="{0BE8F2E1-A4EF-4B00-B457-B8478ECDDD1B}" type="pres">
      <dgm:prSet presAssocID="{9EB0987B-FFE3-481A-BD42-908BA669FA16}" presName="aSpace2" presStyleCnt="0"/>
      <dgm:spPr/>
    </dgm:pt>
    <dgm:pt modelId="{FD253191-B21E-4E41-A7A7-674C1A441B34}" type="pres">
      <dgm:prSet presAssocID="{DB59C74E-C352-411F-8C79-6DA710ED2F51}" presName="childNode" presStyleLbl="node1" presStyleIdx="14" presStyleCnt="18" custScaleX="115470">
        <dgm:presLayoutVars>
          <dgm:bulletEnabled val="1"/>
        </dgm:presLayoutVars>
      </dgm:prSet>
      <dgm:spPr/>
      <dgm:t>
        <a:bodyPr/>
        <a:lstStyle/>
        <a:p>
          <a:endParaRPr lang="en-GB"/>
        </a:p>
      </dgm:t>
    </dgm:pt>
    <dgm:pt modelId="{0C3A472C-56E2-466F-8D5A-7FDDA559546D}" type="pres">
      <dgm:prSet presAssocID="{DB59C74E-C352-411F-8C79-6DA710ED2F51}" presName="aSpace2" presStyleCnt="0"/>
      <dgm:spPr/>
    </dgm:pt>
    <dgm:pt modelId="{7B4741DC-5D8C-42F3-99AE-A845124E5361}" type="pres">
      <dgm:prSet presAssocID="{C9A83048-C954-4EEE-8866-3CD572EC105B}" presName="childNode" presStyleLbl="node1" presStyleIdx="15" presStyleCnt="18" custScaleX="115470">
        <dgm:presLayoutVars>
          <dgm:bulletEnabled val="1"/>
        </dgm:presLayoutVars>
      </dgm:prSet>
      <dgm:spPr/>
      <dgm:t>
        <a:bodyPr/>
        <a:lstStyle/>
        <a:p>
          <a:endParaRPr lang="en-GB"/>
        </a:p>
      </dgm:t>
    </dgm:pt>
    <dgm:pt modelId="{42567128-5618-4500-BF78-06D57EA4A8E7}" type="pres">
      <dgm:prSet presAssocID="{C9A83048-C954-4EEE-8866-3CD572EC105B}" presName="aSpace2" presStyleCnt="0"/>
      <dgm:spPr/>
    </dgm:pt>
    <dgm:pt modelId="{4C4BE3E4-A58B-4C44-BEA8-4DA0019CD975}" type="pres">
      <dgm:prSet presAssocID="{0060D873-1DCC-4FC2-BA8C-18F597010B59}" presName="childNode" presStyleLbl="node1" presStyleIdx="16" presStyleCnt="18" custScaleX="115470">
        <dgm:presLayoutVars>
          <dgm:bulletEnabled val="1"/>
        </dgm:presLayoutVars>
      </dgm:prSet>
      <dgm:spPr/>
      <dgm:t>
        <a:bodyPr/>
        <a:lstStyle/>
        <a:p>
          <a:endParaRPr lang="en-GB"/>
        </a:p>
      </dgm:t>
    </dgm:pt>
    <dgm:pt modelId="{D3A85A40-62FF-4C92-9FBC-C8FBCDA8FB02}" type="pres">
      <dgm:prSet presAssocID="{0060D873-1DCC-4FC2-BA8C-18F597010B59}" presName="aSpace2" presStyleCnt="0"/>
      <dgm:spPr/>
    </dgm:pt>
    <dgm:pt modelId="{2C9EF103-D138-4A09-B99E-CF1F63D31A03}" type="pres">
      <dgm:prSet presAssocID="{E1054E26-FC44-4E6A-96FB-F71F322C195B}" presName="childNode" presStyleLbl="node1" presStyleIdx="17" presStyleCnt="18" custScaleX="115470">
        <dgm:presLayoutVars>
          <dgm:bulletEnabled val="1"/>
        </dgm:presLayoutVars>
      </dgm:prSet>
      <dgm:spPr/>
      <dgm:t>
        <a:bodyPr/>
        <a:lstStyle/>
        <a:p>
          <a:endParaRPr lang="en-GB"/>
        </a:p>
      </dgm:t>
    </dgm:pt>
  </dgm:ptLst>
  <dgm:cxnLst>
    <dgm:cxn modelId="{DFF53AC3-8353-4C19-9699-C0C0E092C677}" type="presOf" srcId="{FA52BF54-A585-40A4-9091-D2DCC7DD4E21}" destId="{72D38B0E-D866-42F4-A0E0-467BCEE711AA}" srcOrd="1" destOrd="0" presId="urn:microsoft.com/office/officeart/2005/8/layout/lProcess2"/>
    <dgm:cxn modelId="{AC375047-D74E-4513-BB47-B07EEC727739}" type="presOf" srcId="{8D7D224E-FBE5-49C7-B020-19F981995AC3}" destId="{F3F962D1-8471-4F48-80AF-3DF78761A55B}" srcOrd="0" destOrd="0" presId="urn:microsoft.com/office/officeart/2005/8/layout/lProcess2"/>
    <dgm:cxn modelId="{91E8CCE1-4EEE-4A75-8F74-29BD6116F7FF}" srcId="{4B0FF56E-12AC-427A-BF02-E5570470F3D2}" destId="{C9E9F117-9562-402F-BFD3-23ED3C36348E}" srcOrd="3" destOrd="0" parTransId="{7F100D01-56E6-4AFA-8E65-071F17FA956A}" sibTransId="{41390D3D-F1DF-403F-BD17-EBD40B0E6FFD}"/>
    <dgm:cxn modelId="{81DD6E2B-D408-4654-B230-902ACFC2E9EC}" srcId="{C9E9F117-9562-402F-BFD3-23ED3C36348E}" destId="{E1054E26-FC44-4E6A-96FB-F71F322C195B}" srcOrd="5" destOrd="0" parTransId="{EB1A7463-5F7F-4EC4-9F04-7C7EE1F1B17E}" sibTransId="{331DB727-8B15-4F55-9BE9-CAE6F5574466}"/>
    <dgm:cxn modelId="{6656B782-CB6A-4D72-BBE4-7EB2BBBE2814}" srcId="{FA52BF54-A585-40A4-9091-D2DCC7DD4E21}" destId="{CCC64D68-2E30-417B-8B7E-679389F0D030}" srcOrd="5" destOrd="0" parTransId="{C87E75D7-0FB3-497E-BFDA-FCD443D02FF3}" sibTransId="{E7E091CA-DC58-4CFD-A452-F838FDDB3C0B}"/>
    <dgm:cxn modelId="{43935F8C-613C-43E6-AE27-6FBD4B4DA1E1}" type="presOf" srcId="{C068C6B8-2704-4152-8B78-838F2C54631E}" destId="{E574C3A0-B113-4785-8321-281C4356DE3E}" srcOrd="1" destOrd="0" presId="urn:microsoft.com/office/officeart/2005/8/layout/lProcess2"/>
    <dgm:cxn modelId="{F41482A8-B0DC-4CFA-BC74-8090E076D5BC}" srcId="{C1A3432A-29B5-48ED-90CD-01524AE7D110}" destId="{F4ADB753-7B7E-43D7-86EB-B2AE7B066EE1}" srcOrd="0" destOrd="0" parTransId="{FE37CD8F-A704-49FE-8C81-A81A6C454F36}" sibTransId="{EEDE8662-C6F6-4610-8B0A-7AFD08D3863F}"/>
    <dgm:cxn modelId="{F8733E63-AA60-48C2-8638-F4CFEA57BA0A}" srcId="{C9E9F117-9562-402F-BFD3-23ED3C36348E}" destId="{B66CDE3D-E34F-4788-BF5A-B84027A2A223}" srcOrd="0" destOrd="0" parTransId="{2482A781-6E6F-4AA4-A038-6238B2FE7D36}" sibTransId="{4FE30135-571E-424E-8DD5-D4730E10DF94}"/>
    <dgm:cxn modelId="{C328313E-9BFA-4A8A-A1F3-57F3273E4E73}" type="presOf" srcId="{E1054E26-FC44-4E6A-96FB-F71F322C195B}" destId="{2C9EF103-D138-4A09-B99E-CF1F63D31A03}" srcOrd="0" destOrd="0" presId="urn:microsoft.com/office/officeart/2005/8/layout/lProcess2"/>
    <dgm:cxn modelId="{4AA585FE-E66F-4233-9261-EF130CABADA0}" type="presOf" srcId="{DB59C74E-C352-411F-8C79-6DA710ED2F51}" destId="{FD253191-B21E-4E41-A7A7-674C1A441B34}" srcOrd="0" destOrd="0" presId="urn:microsoft.com/office/officeart/2005/8/layout/lProcess2"/>
    <dgm:cxn modelId="{62A68406-30F0-45D9-8DB3-C849C5ACCA9C}" type="presOf" srcId="{C9A83048-C954-4EEE-8866-3CD572EC105B}" destId="{7B4741DC-5D8C-42F3-99AE-A845124E5361}" srcOrd="0" destOrd="0" presId="urn:microsoft.com/office/officeart/2005/8/layout/lProcess2"/>
    <dgm:cxn modelId="{543813EA-2D18-4265-8166-C4BE0B82704D}" type="presOf" srcId="{9EB0987B-FFE3-481A-BD42-908BA669FA16}" destId="{D21BCDBD-52D5-44A7-BE7E-08D672FF45EA}" srcOrd="0" destOrd="0" presId="urn:microsoft.com/office/officeart/2005/8/layout/lProcess2"/>
    <dgm:cxn modelId="{77FB9C9D-64D5-4816-AE84-55AA35B8DD34}" srcId="{FA52BF54-A585-40A4-9091-D2DCC7DD4E21}" destId="{251D6E4A-47BF-4423-9587-D373635AFF10}" srcOrd="1" destOrd="0" parTransId="{1E7186C4-1C0B-4F3A-894A-C6266C927613}" sibTransId="{32E37826-29E1-454A-AD59-8D9C690DAD15}"/>
    <dgm:cxn modelId="{4B543C22-A7CD-41AB-B1B9-58781EF819EB}" type="presOf" srcId="{C9E9F117-9562-402F-BFD3-23ED3C36348E}" destId="{57E6E962-9400-4119-BD1A-E4A1C472115B}" srcOrd="0" destOrd="0" presId="urn:microsoft.com/office/officeart/2005/8/layout/lProcess2"/>
    <dgm:cxn modelId="{800A8608-9157-4900-9719-E819E849BFC3}" srcId="{C1A3432A-29B5-48ED-90CD-01524AE7D110}" destId="{0BB190AA-BD2B-49B1-80C4-926FD5AFD2AC}" srcOrd="1" destOrd="0" parTransId="{823DC422-88EB-4F6E-966F-648DF3458901}" sibTransId="{032BF4B4-2737-42BD-88E8-BB7BEDED2B24}"/>
    <dgm:cxn modelId="{2548C0DF-FFEB-4F0D-86BB-68E7FAE0FAB1}" srcId="{4B0FF56E-12AC-427A-BF02-E5570470F3D2}" destId="{C1A3432A-29B5-48ED-90CD-01524AE7D110}" srcOrd="2" destOrd="0" parTransId="{4566BA32-F85B-4D21-A2B6-39D3A3CFBC19}" sibTransId="{D831DE2C-3772-442B-89AB-77E57D4691DC}"/>
    <dgm:cxn modelId="{9D189770-9235-41F4-8528-743EDF3D125F}" type="presOf" srcId="{251D6E4A-47BF-4423-9587-D373635AFF10}" destId="{76054E93-2D71-4D5A-86F4-3D6996821E95}" srcOrd="0" destOrd="0" presId="urn:microsoft.com/office/officeart/2005/8/layout/lProcess2"/>
    <dgm:cxn modelId="{0FFB27A7-B38E-4A2C-AD5E-CA4BCE177A86}" srcId="{FA52BF54-A585-40A4-9091-D2DCC7DD4E21}" destId="{9F1E9E4E-9032-455C-9C5E-56A4D8D61211}" srcOrd="0" destOrd="0" parTransId="{B43C7C20-307E-4B04-9897-65ABA904340E}" sibTransId="{879D5392-D918-4C6A-A69A-74733B0DD4DE}"/>
    <dgm:cxn modelId="{A3B87B72-E3C5-4FB6-977F-01EA4FD62826}" type="presOf" srcId="{F4ADB753-7B7E-43D7-86EB-B2AE7B066EE1}" destId="{7DCEBD17-8480-4681-B041-16DE2F17713F}" srcOrd="0" destOrd="0" presId="urn:microsoft.com/office/officeart/2005/8/layout/lProcess2"/>
    <dgm:cxn modelId="{811A2042-2F20-4D92-8B56-F30AAB453C0D}" type="presOf" srcId="{D4F71223-633B-437A-A966-E19F35C0964C}" destId="{360B89E0-6DFB-459E-A1E4-9957DE90FB77}" srcOrd="0" destOrd="0" presId="urn:microsoft.com/office/officeart/2005/8/layout/lProcess2"/>
    <dgm:cxn modelId="{E2267B12-94A6-4627-8929-95D583890A5A}" srcId="{C1A3432A-29B5-48ED-90CD-01524AE7D110}" destId="{FCD59FDD-08D8-464C-8D3F-85A6F42A7102}" srcOrd="3" destOrd="0" parTransId="{56970F1C-BF4C-422B-B4E9-54DBD66FCB32}" sibTransId="{A6D5D105-07A7-443E-BCAD-2337E7FFC136}"/>
    <dgm:cxn modelId="{387612E5-8DD1-40A7-95A9-0B91CEA2AC8B}" srcId="{C1A3432A-29B5-48ED-90CD-01524AE7D110}" destId="{D4F71223-633B-437A-A966-E19F35C0964C}" srcOrd="2" destOrd="0" parTransId="{5C48216A-0FA6-4EAF-B953-56CDDF72654B}" sibTransId="{40DF69B7-FA2E-4ADB-AD56-539182DF9A0F}"/>
    <dgm:cxn modelId="{4F167757-EA1E-4929-A041-E4ED42B53510}" srcId="{4B0FF56E-12AC-427A-BF02-E5570470F3D2}" destId="{C068C6B8-2704-4152-8B78-838F2C54631E}" srcOrd="0" destOrd="0" parTransId="{8A9F0B26-93FA-4538-BDFD-5E29EA28318B}" sibTransId="{47F4E0B2-DFFE-4922-98F3-D97058DB480E}"/>
    <dgm:cxn modelId="{78F01C96-3BDD-4F18-90CF-3D4DEFBFCC1B}" srcId="{C1A3432A-29B5-48ED-90CD-01524AE7D110}" destId="{F9CAECCD-849E-4E81-ADA4-3AE073928DED}" srcOrd="5" destOrd="0" parTransId="{61B1FA79-E09C-4FD9-9CEE-F03B4F0FC7E1}" sibTransId="{DE6E3D2D-F556-48BA-9BCE-001EA9157359}"/>
    <dgm:cxn modelId="{71503255-7BFE-4582-9C5C-4CE51471DFAC}" srcId="{FA52BF54-A585-40A4-9091-D2DCC7DD4E21}" destId="{C105FA36-5B29-45BA-B4FD-BC5C999BE4CF}" srcOrd="3" destOrd="0" parTransId="{2409B782-9D7E-4CA6-A6D4-122F0A8FE1AB}" sibTransId="{438F8764-F18E-4F4B-9309-AE6DD73E0A3F}"/>
    <dgm:cxn modelId="{2D3E1846-9C62-4BCF-AC67-BA3300C14327}" srcId="{C1A3432A-29B5-48ED-90CD-01524AE7D110}" destId="{849D7364-F314-4A47-8755-1D0AA7502F1F}" srcOrd="4" destOrd="0" parTransId="{D94D7102-1693-4E8B-9476-9978553600B8}" sibTransId="{D6905050-8F7D-4445-8370-C2850AC05423}"/>
    <dgm:cxn modelId="{292A8685-5D2D-4A34-B021-856C80075DAA}" type="presOf" srcId="{4B0FF56E-12AC-427A-BF02-E5570470F3D2}" destId="{484829C2-4000-4A60-BF9E-A55312A75698}" srcOrd="0" destOrd="0" presId="urn:microsoft.com/office/officeart/2005/8/layout/lProcess2"/>
    <dgm:cxn modelId="{C59C188E-7963-413C-8DF2-A68E4B55BF5F}" srcId="{4B0FF56E-12AC-427A-BF02-E5570470F3D2}" destId="{FA52BF54-A585-40A4-9091-D2DCC7DD4E21}" srcOrd="1" destOrd="0" parTransId="{943429FB-D8C2-478B-8169-5205DA839AAF}" sibTransId="{D558AF88-2F8B-440C-A606-9AE6D8D06DC8}"/>
    <dgm:cxn modelId="{E7A3E923-30F3-4DD5-A7DC-7849865A674D}" srcId="{C9E9F117-9562-402F-BFD3-23ED3C36348E}" destId="{C9A83048-C954-4EEE-8866-3CD572EC105B}" srcOrd="3" destOrd="0" parTransId="{F459D0AA-39A1-4821-A81F-E0718CDECA35}" sibTransId="{0DF13F60-C679-43D7-8613-FB1A0D9BEAC0}"/>
    <dgm:cxn modelId="{FFA33890-F865-4F91-8C50-372C216E3704}" type="presOf" srcId="{C1A3432A-29B5-48ED-90CD-01524AE7D110}" destId="{D0A1339D-28A1-45FE-A80C-7B802EEE2C01}" srcOrd="0" destOrd="0" presId="urn:microsoft.com/office/officeart/2005/8/layout/lProcess2"/>
    <dgm:cxn modelId="{528E9F20-5B39-4C9F-9396-B1F04EFBA76B}" srcId="{FA52BF54-A585-40A4-9091-D2DCC7DD4E21}" destId="{66D507B4-03FF-42BE-B403-29C81F80EB3C}" srcOrd="4" destOrd="0" parTransId="{FF2B6E9F-6685-49BC-85B0-787B56BE08A6}" sibTransId="{4BDAAC92-B2DE-46EB-9F9D-00CF7D8E8DB4}"/>
    <dgm:cxn modelId="{32BD9C1D-F37B-4B89-B67A-48BFB7D5A5E5}" type="presOf" srcId="{FA52BF54-A585-40A4-9091-D2DCC7DD4E21}" destId="{37B0FD41-1C15-430D-9707-C4FD788D3AC0}" srcOrd="0" destOrd="0" presId="urn:microsoft.com/office/officeart/2005/8/layout/lProcess2"/>
    <dgm:cxn modelId="{16756BB1-657D-4444-A23F-CBD36A71CA61}" srcId="{FA52BF54-A585-40A4-9091-D2DCC7DD4E21}" destId="{8D7D224E-FBE5-49C7-B020-19F981995AC3}" srcOrd="2" destOrd="0" parTransId="{6A732647-9A0A-409E-AE35-48522C0BB08F}" sibTransId="{5F24BEDB-5B3B-4035-9361-5CAA7E53FAF4}"/>
    <dgm:cxn modelId="{95289BB8-8B59-432E-BFE4-41B38B60B487}" type="presOf" srcId="{F9CAECCD-849E-4E81-ADA4-3AE073928DED}" destId="{8D3105DE-C599-43B1-982D-49784D16CE84}" srcOrd="0" destOrd="0" presId="urn:microsoft.com/office/officeart/2005/8/layout/lProcess2"/>
    <dgm:cxn modelId="{1682B4BF-B92A-475F-9CD3-4DE110973800}" type="presOf" srcId="{849D7364-F314-4A47-8755-1D0AA7502F1F}" destId="{DBB0BED3-CD4C-4575-82FE-B4BFD1FEBB03}" srcOrd="0" destOrd="0" presId="urn:microsoft.com/office/officeart/2005/8/layout/lProcess2"/>
    <dgm:cxn modelId="{2D1B86F6-F7EF-48FF-BC30-09F43D34DFCD}" type="presOf" srcId="{CCC64D68-2E30-417B-8B7E-679389F0D030}" destId="{337D70A1-1D18-4D17-865B-6605643C80B0}" srcOrd="0" destOrd="0" presId="urn:microsoft.com/office/officeart/2005/8/layout/lProcess2"/>
    <dgm:cxn modelId="{29C1270B-5356-4A1A-8438-149C43E3D3F0}" type="presOf" srcId="{9F1E9E4E-9032-455C-9C5E-56A4D8D61211}" destId="{78E6CB54-28D6-4787-8000-1CFFEDABC801}" srcOrd="0" destOrd="0" presId="urn:microsoft.com/office/officeart/2005/8/layout/lProcess2"/>
    <dgm:cxn modelId="{049B5DE3-428B-4977-9F45-DA070622A8E4}" type="presOf" srcId="{C105FA36-5B29-45BA-B4FD-BC5C999BE4CF}" destId="{45DE7E78-7C81-4B71-97DF-86FC81534FA6}" srcOrd="0" destOrd="0" presId="urn:microsoft.com/office/officeart/2005/8/layout/lProcess2"/>
    <dgm:cxn modelId="{3935D1E1-CEAF-43B9-9F3D-8367E13C4903}" type="presOf" srcId="{C1A3432A-29B5-48ED-90CD-01524AE7D110}" destId="{0793403C-4286-4D76-A866-34C808667925}" srcOrd="1" destOrd="0" presId="urn:microsoft.com/office/officeart/2005/8/layout/lProcess2"/>
    <dgm:cxn modelId="{4BCFE7A9-41B6-4F64-9C27-EB4E96FA684F}" type="presOf" srcId="{0060D873-1DCC-4FC2-BA8C-18F597010B59}" destId="{4C4BE3E4-A58B-4C44-BEA8-4DA0019CD975}" srcOrd="0" destOrd="0" presId="urn:microsoft.com/office/officeart/2005/8/layout/lProcess2"/>
    <dgm:cxn modelId="{7ABC6EB4-CD90-408B-BA5C-F458F0C0DCA0}" type="presOf" srcId="{C068C6B8-2704-4152-8B78-838F2C54631E}" destId="{06544391-41A4-4D17-B6FF-96F0045E1F5E}" srcOrd="0" destOrd="0" presId="urn:microsoft.com/office/officeart/2005/8/layout/lProcess2"/>
    <dgm:cxn modelId="{269267DA-4B76-441F-A5F9-9BEAD6D4F753}" type="presOf" srcId="{66D507B4-03FF-42BE-B403-29C81F80EB3C}" destId="{B69B6B78-507A-4EC4-BEE4-ECA79D160E3F}" srcOrd="0" destOrd="0" presId="urn:microsoft.com/office/officeart/2005/8/layout/lProcess2"/>
    <dgm:cxn modelId="{2085DBC4-418D-4693-BD1F-414F4AF0A2E6}" srcId="{C9E9F117-9562-402F-BFD3-23ED3C36348E}" destId="{9EB0987B-FFE3-481A-BD42-908BA669FA16}" srcOrd="1" destOrd="0" parTransId="{A659F549-E359-4058-BD90-7CC034835B22}" sibTransId="{1C1618A6-F0B3-4331-A96E-2491FF7A107A}"/>
    <dgm:cxn modelId="{E0386663-4F89-4E0A-A3DA-44A9551DB295}" type="presOf" srcId="{C9E9F117-9562-402F-BFD3-23ED3C36348E}" destId="{9190C8F0-577D-4ABF-AE5C-AB8A5C027A99}" srcOrd="1" destOrd="0" presId="urn:microsoft.com/office/officeart/2005/8/layout/lProcess2"/>
    <dgm:cxn modelId="{B30561D8-11AE-459D-B9B7-3725F59656B8}" type="presOf" srcId="{0BB190AA-BD2B-49B1-80C4-926FD5AFD2AC}" destId="{B599760D-02FA-4C6E-811B-6125EF0D0638}" srcOrd="0" destOrd="0" presId="urn:microsoft.com/office/officeart/2005/8/layout/lProcess2"/>
    <dgm:cxn modelId="{266930C2-F4BA-458F-B428-1A3D61AE28F0}" type="presOf" srcId="{B66CDE3D-E34F-4788-BF5A-B84027A2A223}" destId="{2060247B-D423-421E-BB2C-0E370AEC294E}" srcOrd="0" destOrd="0" presId="urn:microsoft.com/office/officeart/2005/8/layout/lProcess2"/>
    <dgm:cxn modelId="{3083437F-E476-45C6-8C76-309CEDA59EEC}" type="presOf" srcId="{FCD59FDD-08D8-464C-8D3F-85A6F42A7102}" destId="{2A570F19-935B-48A3-B849-9C40350B8721}" srcOrd="0" destOrd="0" presId="urn:microsoft.com/office/officeart/2005/8/layout/lProcess2"/>
    <dgm:cxn modelId="{D384696D-DE05-4EB6-8BD1-C990F447C05C}" srcId="{C9E9F117-9562-402F-BFD3-23ED3C36348E}" destId="{0060D873-1DCC-4FC2-BA8C-18F597010B59}" srcOrd="4" destOrd="0" parTransId="{E2B1EBDA-EF89-401D-B81D-C333F456DCDD}" sibTransId="{25304ECF-F135-4D46-B12D-71FA20142979}"/>
    <dgm:cxn modelId="{E6499130-2A53-4480-810C-DFEA0A6C01F2}" srcId="{C9E9F117-9562-402F-BFD3-23ED3C36348E}" destId="{DB59C74E-C352-411F-8C79-6DA710ED2F51}" srcOrd="2" destOrd="0" parTransId="{60F4A90D-A615-4516-9B8F-EF7913C23FD7}" sibTransId="{0B376001-1FC5-4FAE-96D5-5FAA563358A1}"/>
    <dgm:cxn modelId="{8AB42AAA-EE2A-4290-99AD-5BE7624ADAE4}" type="presParOf" srcId="{484829C2-4000-4A60-BF9E-A55312A75698}" destId="{FE33E5A0-6B16-4EE3-997F-46E68FB446D2}" srcOrd="0" destOrd="0" presId="urn:microsoft.com/office/officeart/2005/8/layout/lProcess2"/>
    <dgm:cxn modelId="{16EF77EB-2BEA-43E9-A4F7-7C6A23668977}" type="presParOf" srcId="{FE33E5A0-6B16-4EE3-997F-46E68FB446D2}" destId="{06544391-41A4-4D17-B6FF-96F0045E1F5E}" srcOrd="0" destOrd="0" presId="urn:microsoft.com/office/officeart/2005/8/layout/lProcess2"/>
    <dgm:cxn modelId="{D013862B-14ED-4A15-A7E9-1D8373C1E882}" type="presParOf" srcId="{FE33E5A0-6B16-4EE3-997F-46E68FB446D2}" destId="{E574C3A0-B113-4785-8321-281C4356DE3E}" srcOrd="1" destOrd="0" presId="urn:microsoft.com/office/officeart/2005/8/layout/lProcess2"/>
    <dgm:cxn modelId="{1FD54028-8F04-4C49-8E10-B4E71F94BCE1}" type="presParOf" srcId="{FE33E5A0-6B16-4EE3-997F-46E68FB446D2}" destId="{6FB4EE90-17E8-4CF5-858C-1231366CD09B}" srcOrd="2" destOrd="0" presId="urn:microsoft.com/office/officeart/2005/8/layout/lProcess2"/>
    <dgm:cxn modelId="{68466F99-13FF-46F0-A88A-4FC4B390C8FD}" type="presParOf" srcId="{6FB4EE90-17E8-4CF5-858C-1231366CD09B}" destId="{C5F38F5B-9E7C-4F79-8E41-F32D82E9A2B4}" srcOrd="0" destOrd="0" presId="urn:microsoft.com/office/officeart/2005/8/layout/lProcess2"/>
    <dgm:cxn modelId="{1C828487-EF46-4084-9644-8D63389104C5}" type="presParOf" srcId="{484829C2-4000-4A60-BF9E-A55312A75698}" destId="{762FD12A-28F4-4828-9A3C-AD78DA4BE3E6}" srcOrd="1" destOrd="0" presId="urn:microsoft.com/office/officeart/2005/8/layout/lProcess2"/>
    <dgm:cxn modelId="{6CCF50BF-CE8E-4443-A9B4-6576F4B4996B}" type="presParOf" srcId="{484829C2-4000-4A60-BF9E-A55312A75698}" destId="{37EA87E9-F31D-42A0-AF49-523D86FBB920}" srcOrd="2" destOrd="0" presId="urn:microsoft.com/office/officeart/2005/8/layout/lProcess2"/>
    <dgm:cxn modelId="{7897648C-02FE-4D4D-93B5-5B5C55DFD78D}" type="presParOf" srcId="{37EA87E9-F31D-42A0-AF49-523D86FBB920}" destId="{37B0FD41-1C15-430D-9707-C4FD788D3AC0}" srcOrd="0" destOrd="0" presId="urn:microsoft.com/office/officeart/2005/8/layout/lProcess2"/>
    <dgm:cxn modelId="{9529D77D-45E6-481E-9F7B-D17891426FB8}" type="presParOf" srcId="{37EA87E9-F31D-42A0-AF49-523D86FBB920}" destId="{72D38B0E-D866-42F4-A0E0-467BCEE711AA}" srcOrd="1" destOrd="0" presId="urn:microsoft.com/office/officeart/2005/8/layout/lProcess2"/>
    <dgm:cxn modelId="{C83E8B8F-E464-4C46-B881-8C375AA06F7E}" type="presParOf" srcId="{37EA87E9-F31D-42A0-AF49-523D86FBB920}" destId="{DF719C7D-773D-4D23-92A3-CB4344D8CAA1}" srcOrd="2" destOrd="0" presId="urn:microsoft.com/office/officeart/2005/8/layout/lProcess2"/>
    <dgm:cxn modelId="{EA2B19B1-C732-45D5-A128-8414C46C69F9}" type="presParOf" srcId="{DF719C7D-773D-4D23-92A3-CB4344D8CAA1}" destId="{0ECECD06-E974-4690-91D3-C11AA1BED54F}" srcOrd="0" destOrd="0" presId="urn:microsoft.com/office/officeart/2005/8/layout/lProcess2"/>
    <dgm:cxn modelId="{592AC699-1DE9-4858-B902-2FB0C8B5E877}" type="presParOf" srcId="{0ECECD06-E974-4690-91D3-C11AA1BED54F}" destId="{78E6CB54-28D6-4787-8000-1CFFEDABC801}" srcOrd="0" destOrd="0" presId="urn:microsoft.com/office/officeart/2005/8/layout/lProcess2"/>
    <dgm:cxn modelId="{02C3D30E-EE21-4A37-9F97-F25A198FE50E}" type="presParOf" srcId="{0ECECD06-E974-4690-91D3-C11AA1BED54F}" destId="{99A178D9-4DC5-469E-98F8-07DD16280102}" srcOrd="1" destOrd="0" presId="urn:microsoft.com/office/officeart/2005/8/layout/lProcess2"/>
    <dgm:cxn modelId="{9869D26B-623A-48B4-8108-0AFD1C56E623}" type="presParOf" srcId="{0ECECD06-E974-4690-91D3-C11AA1BED54F}" destId="{76054E93-2D71-4D5A-86F4-3D6996821E95}" srcOrd="2" destOrd="0" presId="urn:microsoft.com/office/officeart/2005/8/layout/lProcess2"/>
    <dgm:cxn modelId="{6E22FB10-F02E-474E-BE54-25181826C5B9}" type="presParOf" srcId="{0ECECD06-E974-4690-91D3-C11AA1BED54F}" destId="{E14100D3-140E-47A5-A637-CFCF1C532998}" srcOrd="3" destOrd="0" presId="urn:microsoft.com/office/officeart/2005/8/layout/lProcess2"/>
    <dgm:cxn modelId="{D96E5656-AD1F-40B8-8674-13E0ACF9E8AB}" type="presParOf" srcId="{0ECECD06-E974-4690-91D3-C11AA1BED54F}" destId="{F3F962D1-8471-4F48-80AF-3DF78761A55B}" srcOrd="4" destOrd="0" presId="urn:microsoft.com/office/officeart/2005/8/layout/lProcess2"/>
    <dgm:cxn modelId="{8A227979-DDA8-4C4E-962A-3C1ED7FFF87E}" type="presParOf" srcId="{0ECECD06-E974-4690-91D3-C11AA1BED54F}" destId="{E890FAFE-26F1-4E36-B5A4-6114B91DB0D8}" srcOrd="5" destOrd="0" presId="urn:microsoft.com/office/officeart/2005/8/layout/lProcess2"/>
    <dgm:cxn modelId="{11CA9A8A-E0C3-4A4E-B209-C534B4EC7F10}" type="presParOf" srcId="{0ECECD06-E974-4690-91D3-C11AA1BED54F}" destId="{45DE7E78-7C81-4B71-97DF-86FC81534FA6}" srcOrd="6" destOrd="0" presId="urn:microsoft.com/office/officeart/2005/8/layout/lProcess2"/>
    <dgm:cxn modelId="{6A6AD0B6-D772-42B7-9DA6-F91177EF5691}" type="presParOf" srcId="{0ECECD06-E974-4690-91D3-C11AA1BED54F}" destId="{4CE17EB8-69E0-4F30-80D7-2E079E625096}" srcOrd="7" destOrd="0" presId="urn:microsoft.com/office/officeart/2005/8/layout/lProcess2"/>
    <dgm:cxn modelId="{7BCC3AF4-F8DF-410A-B63D-B4693D458BEE}" type="presParOf" srcId="{0ECECD06-E974-4690-91D3-C11AA1BED54F}" destId="{B69B6B78-507A-4EC4-BEE4-ECA79D160E3F}" srcOrd="8" destOrd="0" presId="urn:microsoft.com/office/officeart/2005/8/layout/lProcess2"/>
    <dgm:cxn modelId="{C9E102CC-4FC7-4A27-B55E-1C28E83A7071}" type="presParOf" srcId="{0ECECD06-E974-4690-91D3-C11AA1BED54F}" destId="{714F8819-B424-45B9-99E3-826D319F71C6}" srcOrd="9" destOrd="0" presId="urn:microsoft.com/office/officeart/2005/8/layout/lProcess2"/>
    <dgm:cxn modelId="{BCB38C90-9B46-4192-B08B-9FA054D57C13}" type="presParOf" srcId="{0ECECD06-E974-4690-91D3-C11AA1BED54F}" destId="{337D70A1-1D18-4D17-865B-6605643C80B0}" srcOrd="10" destOrd="0" presId="urn:microsoft.com/office/officeart/2005/8/layout/lProcess2"/>
    <dgm:cxn modelId="{DCC711DC-4D5F-44A6-BEE2-59D33AA1FA1F}" type="presParOf" srcId="{484829C2-4000-4A60-BF9E-A55312A75698}" destId="{14939C4C-60A8-4F04-8039-687E12112C2E}" srcOrd="3" destOrd="0" presId="urn:microsoft.com/office/officeart/2005/8/layout/lProcess2"/>
    <dgm:cxn modelId="{BD9C9391-1A8C-47E9-B938-38A59617842D}" type="presParOf" srcId="{484829C2-4000-4A60-BF9E-A55312A75698}" destId="{BF7D73F2-AEAF-4F24-BDF3-8D5379F9A92E}" srcOrd="4" destOrd="0" presId="urn:microsoft.com/office/officeart/2005/8/layout/lProcess2"/>
    <dgm:cxn modelId="{F7484817-8493-4934-90C0-FBA94294A744}" type="presParOf" srcId="{BF7D73F2-AEAF-4F24-BDF3-8D5379F9A92E}" destId="{D0A1339D-28A1-45FE-A80C-7B802EEE2C01}" srcOrd="0" destOrd="0" presId="urn:microsoft.com/office/officeart/2005/8/layout/lProcess2"/>
    <dgm:cxn modelId="{C6885425-0D4F-47A6-B777-20B4962430F3}" type="presParOf" srcId="{BF7D73F2-AEAF-4F24-BDF3-8D5379F9A92E}" destId="{0793403C-4286-4D76-A866-34C808667925}" srcOrd="1" destOrd="0" presId="urn:microsoft.com/office/officeart/2005/8/layout/lProcess2"/>
    <dgm:cxn modelId="{45E2AB06-7C58-466A-B045-AA82A182E62C}" type="presParOf" srcId="{BF7D73F2-AEAF-4F24-BDF3-8D5379F9A92E}" destId="{ADB32CEF-0C1D-4977-9E8D-DA03503968AA}" srcOrd="2" destOrd="0" presId="urn:microsoft.com/office/officeart/2005/8/layout/lProcess2"/>
    <dgm:cxn modelId="{0A26F27A-2C72-4DC8-AEDC-F485AA784B91}" type="presParOf" srcId="{ADB32CEF-0C1D-4977-9E8D-DA03503968AA}" destId="{C6C0CEF8-364D-459A-A0A8-E2EA5366BFB4}" srcOrd="0" destOrd="0" presId="urn:microsoft.com/office/officeart/2005/8/layout/lProcess2"/>
    <dgm:cxn modelId="{68EF6C6F-02DC-4C2D-B590-183134ED7069}" type="presParOf" srcId="{C6C0CEF8-364D-459A-A0A8-E2EA5366BFB4}" destId="{7DCEBD17-8480-4681-B041-16DE2F17713F}" srcOrd="0" destOrd="0" presId="urn:microsoft.com/office/officeart/2005/8/layout/lProcess2"/>
    <dgm:cxn modelId="{55BE3D60-B99F-43C8-8720-7C9F03967D64}" type="presParOf" srcId="{C6C0CEF8-364D-459A-A0A8-E2EA5366BFB4}" destId="{ADB29AFA-218D-4C88-91D6-2C0F2C6A186A}" srcOrd="1" destOrd="0" presId="urn:microsoft.com/office/officeart/2005/8/layout/lProcess2"/>
    <dgm:cxn modelId="{DEC6E0FC-8CE9-4040-AAD0-0810640BA9C9}" type="presParOf" srcId="{C6C0CEF8-364D-459A-A0A8-E2EA5366BFB4}" destId="{B599760D-02FA-4C6E-811B-6125EF0D0638}" srcOrd="2" destOrd="0" presId="urn:microsoft.com/office/officeart/2005/8/layout/lProcess2"/>
    <dgm:cxn modelId="{45B204B7-46D4-4178-9E66-198151525EDA}" type="presParOf" srcId="{C6C0CEF8-364D-459A-A0A8-E2EA5366BFB4}" destId="{8004E81C-196B-4F1B-9C88-F585A40DCBAD}" srcOrd="3" destOrd="0" presId="urn:microsoft.com/office/officeart/2005/8/layout/lProcess2"/>
    <dgm:cxn modelId="{CAF8CA61-33BF-4C97-A60B-65A7A67C62F0}" type="presParOf" srcId="{C6C0CEF8-364D-459A-A0A8-E2EA5366BFB4}" destId="{360B89E0-6DFB-459E-A1E4-9957DE90FB77}" srcOrd="4" destOrd="0" presId="urn:microsoft.com/office/officeart/2005/8/layout/lProcess2"/>
    <dgm:cxn modelId="{B3324EFD-E05B-4954-9209-B1C25E17DF13}" type="presParOf" srcId="{C6C0CEF8-364D-459A-A0A8-E2EA5366BFB4}" destId="{F198BF06-DDB7-4882-8447-DFB89F57F75F}" srcOrd="5" destOrd="0" presId="urn:microsoft.com/office/officeart/2005/8/layout/lProcess2"/>
    <dgm:cxn modelId="{07933530-AFC5-412C-B384-FA5B8F344B8E}" type="presParOf" srcId="{C6C0CEF8-364D-459A-A0A8-E2EA5366BFB4}" destId="{2A570F19-935B-48A3-B849-9C40350B8721}" srcOrd="6" destOrd="0" presId="urn:microsoft.com/office/officeart/2005/8/layout/lProcess2"/>
    <dgm:cxn modelId="{4844D25E-047E-44E2-B5FE-D8CCA12F5C5F}" type="presParOf" srcId="{C6C0CEF8-364D-459A-A0A8-E2EA5366BFB4}" destId="{4661737B-9273-44ED-8256-8CDC2A155A12}" srcOrd="7" destOrd="0" presId="urn:microsoft.com/office/officeart/2005/8/layout/lProcess2"/>
    <dgm:cxn modelId="{4AE71EED-8107-423A-BE11-A11BC06DA236}" type="presParOf" srcId="{C6C0CEF8-364D-459A-A0A8-E2EA5366BFB4}" destId="{DBB0BED3-CD4C-4575-82FE-B4BFD1FEBB03}" srcOrd="8" destOrd="0" presId="urn:microsoft.com/office/officeart/2005/8/layout/lProcess2"/>
    <dgm:cxn modelId="{401C3458-B184-469A-A69E-966556DA3395}" type="presParOf" srcId="{C6C0CEF8-364D-459A-A0A8-E2EA5366BFB4}" destId="{47153B99-F514-4738-80E8-6C9E4C0D1768}" srcOrd="9" destOrd="0" presId="urn:microsoft.com/office/officeart/2005/8/layout/lProcess2"/>
    <dgm:cxn modelId="{BC98A330-EFF5-490B-8A83-2A1FC5591FB3}" type="presParOf" srcId="{C6C0CEF8-364D-459A-A0A8-E2EA5366BFB4}" destId="{8D3105DE-C599-43B1-982D-49784D16CE84}" srcOrd="10" destOrd="0" presId="urn:microsoft.com/office/officeart/2005/8/layout/lProcess2"/>
    <dgm:cxn modelId="{D1FB9A8B-0BF8-448D-8D12-860008830B75}" type="presParOf" srcId="{484829C2-4000-4A60-BF9E-A55312A75698}" destId="{EA198954-29F5-42FB-A555-21BF0E5EA8C1}" srcOrd="5" destOrd="0" presId="urn:microsoft.com/office/officeart/2005/8/layout/lProcess2"/>
    <dgm:cxn modelId="{C6D4D583-B35C-4849-A7BC-76AC2ED93E01}" type="presParOf" srcId="{484829C2-4000-4A60-BF9E-A55312A75698}" destId="{D4572327-EEBF-4C5C-BFF2-3C7E2C498456}" srcOrd="6" destOrd="0" presId="urn:microsoft.com/office/officeart/2005/8/layout/lProcess2"/>
    <dgm:cxn modelId="{2D55D6B5-A59C-4F89-9AD4-D0158119D842}" type="presParOf" srcId="{D4572327-EEBF-4C5C-BFF2-3C7E2C498456}" destId="{57E6E962-9400-4119-BD1A-E4A1C472115B}" srcOrd="0" destOrd="0" presId="urn:microsoft.com/office/officeart/2005/8/layout/lProcess2"/>
    <dgm:cxn modelId="{8E7F43AA-D492-4E03-A668-1A9C8C43D9ED}" type="presParOf" srcId="{D4572327-EEBF-4C5C-BFF2-3C7E2C498456}" destId="{9190C8F0-577D-4ABF-AE5C-AB8A5C027A99}" srcOrd="1" destOrd="0" presId="urn:microsoft.com/office/officeart/2005/8/layout/lProcess2"/>
    <dgm:cxn modelId="{D52F4612-58BA-4DAD-9776-9E60661AEB14}" type="presParOf" srcId="{D4572327-EEBF-4C5C-BFF2-3C7E2C498456}" destId="{97EDA01E-11A7-40F9-8A4D-2E8A9EE85AB7}" srcOrd="2" destOrd="0" presId="urn:microsoft.com/office/officeart/2005/8/layout/lProcess2"/>
    <dgm:cxn modelId="{BC0EF811-0572-43CB-9FAE-4A2CB445312D}" type="presParOf" srcId="{97EDA01E-11A7-40F9-8A4D-2E8A9EE85AB7}" destId="{8BE076E6-7058-4CF9-AE63-21BCE894C5BB}" srcOrd="0" destOrd="0" presId="urn:microsoft.com/office/officeart/2005/8/layout/lProcess2"/>
    <dgm:cxn modelId="{2D0C0208-8D15-421C-AB0E-3DC7FDBA3FFA}" type="presParOf" srcId="{8BE076E6-7058-4CF9-AE63-21BCE894C5BB}" destId="{2060247B-D423-421E-BB2C-0E370AEC294E}" srcOrd="0" destOrd="0" presId="urn:microsoft.com/office/officeart/2005/8/layout/lProcess2"/>
    <dgm:cxn modelId="{32467372-226D-44EC-91B2-57FD7460E3A3}" type="presParOf" srcId="{8BE076E6-7058-4CF9-AE63-21BCE894C5BB}" destId="{423852DA-3C9F-4B26-9076-1D21D18A9698}" srcOrd="1" destOrd="0" presId="urn:microsoft.com/office/officeart/2005/8/layout/lProcess2"/>
    <dgm:cxn modelId="{F9E39A3D-0D42-448B-81F4-E7B4C8D781BB}" type="presParOf" srcId="{8BE076E6-7058-4CF9-AE63-21BCE894C5BB}" destId="{D21BCDBD-52D5-44A7-BE7E-08D672FF45EA}" srcOrd="2" destOrd="0" presId="urn:microsoft.com/office/officeart/2005/8/layout/lProcess2"/>
    <dgm:cxn modelId="{865A0107-996E-4235-BA5F-90706FC01635}" type="presParOf" srcId="{8BE076E6-7058-4CF9-AE63-21BCE894C5BB}" destId="{0BE8F2E1-A4EF-4B00-B457-B8478ECDDD1B}" srcOrd="3" destOrd="0" presId="urn:microsoft.com/office/officeart/2005/8/layout/lProcess2"/>
    <dgm:cxn modelId="{35B4EF97-046A-4528-9987-E2517E754BC7}" type="presParOf" srcId="{8BE076E6-7058-4CF9-AE63-21BCE894C5BB}" destId="{FD253191-B21E-4E41-A7A7-674C1A441B34}" srcOrd="4" destOrd="0" presId="urn:microsoft.com/office/officeart/2005/8/layout/lProcess2"/>
    <dgm:cxn modelId="{B4D0B5A8-63E5-422D-87FE-2BA2859BC1DC}" type="presParOf" srcId="{8BE076E6-7058-4CF9-AE63-21BCE894C5BB}" destId="{0C3A472C-56E2-466F-8D5A-7FDDA559546D}" srcOrd="5" destOrd="0" presId="urn:microsoft.com/office/officeart/2005/8/layout/lProcess2"/>
    <dgm:cxn modelId="{D3088D4F-1112-4B89-BB0B-2BF8FD7E2FC0}" type="presParOf" srcId="{8BE076E6-7058-4CF9-AE63-21BCE894C5BB}" destId="{7B4741DC-5D8C-42F3-99AE-A845124E5361}" srcOrd="6" destOrd="0" presId="urn:microsoft.com/office/officeart/2005/8/layout/lProcess2"/>
    <dgm:cxn modelId="{0B8DA2A6-8B77-429A-AEA7-531E6341DEFA}" type="presParOf" srcId="{8BE076E6-7058-4CF9-AE63-21BCE894C5BB}" destId="{42567128-5618-4500-BF78-06D57EA4A8E7}" srcOrd="7" destOrd="0" presId="urn:microsoft.com/office/officeart/2005/8/layout/lProcess2"/>
    <dgm:cxn modelId="{D2767A02-5C20-44DA-8CAD-E04943304913}" type="presParOf" srcId="{8BE076E6-7058-4CF9-AE63-21BCE894C5BB}" destId="{4C4BE3E4-A58B-4C44-BEA8-4DA0019CD975}" srcOrd="8" destOrd="0" presId="urn:microsoft.com/office/officeart/2005/8/layout/lProcess2"/>
    <dgm:cxn modelId="{067EE0E8-9C3C-42CE-8DA9-EF6724437109}" type="presParOf" srcId="{8BE076E6-7058-4CF9-AE63-21BCE894C5BB}" destId="{D3A85A40-62FF-4C92-9FBC-C8FBCDA8FB02}" srcOrd="9" destOrd="0" presId="urn:microsoft.com/office/officeart/2005/8/layout/lProcess2"/>
    <dgm:cxn modelId="{49463B33-A6F3-43F7-969E-8791ADF55A38}" type="presParOf" srcId="{8BE076E6-7058-4CF9-AE63-21BCE894C5BB}" destId="{2C9EF103-D138-4A09-B99E-CF1F63D31A03}"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1102FA-6A1E-45EB-A9EF-56CC16C43CAF}" type="doc">
      <dgm:prSet loTypeId="urn:microsoft.com/office/officeart/2008/layout/VerticalCircleList" loCatId="list" qsTypeId="urn:microsoft.com/office/officeart/2005/8/quickstyle/simple1" qsCatId="simple" csTypeId="urn:microsoft.com/office/officeart/2005/8/colors/colorful4" csCatId="colorful" phldr="1"/>
      <dgm:spPr/>
      <dgm:t>
        <a:bodyPr/>
        <a:lstStyle/>
        <a:p>
          <a:endParaRPr lang="en-GB"/>
        </a:p>
      </dgm:t>
    </dgm:pt>
    <dgm:pt modelId="{E00336C5-8299-43C7-8AB9-B62B94F71F0C}">
      <dgm:prSet phldrT="[Text]" custT="1"/>
      <dgm:spPr/>
      <dgm:t>
        <a:bodyPr/>
        <a:lstStyle/>
        <a:p>
          <a:r>
            <a:rPr lang="en-GB" sz="1600" dirty="0" smtClean="0">
              <a:solidFill>
                <a:schemeClr val="tx1"/>
              </a:solidFill>
            </a:rPr>
            <a:t>Clear </a:t>
          </a:r>
          <a:r>
            <a:rPr lang="en-GB" sz="1600" b="1" dirty="0" smtClean="0">
              <a:solidFill>
                <a:schemeClr val="tx1"/>
              </a:solidFill>
            </a:rPr>
            <a:t>differentiator w.r.t. other GNSS </a:t>
          </a:r>
          <a:r>
            <a:rPr lang="en-GB" sz="1600" dirty="0" smtClean="0">
              <a:solidFill>
                <a:schemeClr val="tx1"/>
              </a:solidFill>
            </a:rPr>
            <a:t>available to the civil community</a:t>
          </a:r>
          <a:endParaRPr lang="en-GB" sz="1600" dirty="0"/>
        </a:p>
      </dgm:t>
    </dgm:pt>
    <dgm:pt modelId="{F26D876E-184D-4378-A27A-DBBFFEF0570B}" type="parTrans" cxnId="{7BF670E6-A491-402E-A51C-4D627034F89E}">
      <dgm:prSet/>
      <dgm:spPr/>
      <dgm:t>
        <a:bodyPr/>
        <a:lstStyle/>
        <a:p>
          <a:endParaRPr lang="en-GB" sz="2000"/>
        </a:p>
      </dgm:t>
    </dgm:pt>
    <dgm:pt modelId="{36663753-E945-411F-B5B7-D49D941AE859}" type="sibTrans" cxnId="{7BF670E6-A491-402E-A51C-4D627034F89E}">
      <dgm:prSet/>
      <dgm:spPr/>
      <dgm:t>
        <a:bodyPr/>
        <a:lstStyle/>
        <a:p>
          <a:endParaRPr lang="en-GB" sz="2000"/>
        </a:p>
      </dgm:t>
    </dgm:pt>
    <dgm:pt modelId="{872F8BE7-E92A-49CA-A2EC-091C2611F11B}">
      <dgm:prSet custT="1"/>
      <dgm:spPr/>
      <dgm:t>
        <a:bodyPr/>
        <a:lstStyle/>
        <a:p>
          <a:r>
            <a:rPr lang="en-GB" sz="1600" dirty="0" smtClean="0">
              <a:solidFill>
                <a:schemeClr val="tx1"/>
              </a:solidFill>
            </a:rPr>
            <a:t>Disseminated on the first Galileo frequency (</a:t>
          </a:r>
          <a:r>
            <a:rPr lang="en-GB" sz="1600" b="1" dirty="0" smtClean="0">
              <a:solidFill>
                <a:schemeClr val="tx1"/>
              </a:solidFill>
            </a:rPr>
            <a:t>E1B</a:t>
          </a:r>
          <a:r>
            <a:rPr lang="en-GB" sz="1600" dirty="0" smtClean="0">
              <a:solidFill>
                <a:schemeClr val="tx1"/>
              </a:solidFill>
            </a:rPr>
            <a:t>)</a:t>
          </a:r>
          <a:endParaRPr lang="en-GB" sz="1600" dirty="0"/>
        </a:p>
      </dgm:t>
    </dgm:pt>
    <dgm:pt modelId="{770FD018-5E87-4009-B262-7AD4647DC152}" type="parTrans" cxnId="{3112AFFF-7A6B-4EF8-BB3B-A505176BB16B}">
      <dgm:prSet/>
      <dgm:spPr/>
      <dgm:t>
        <a:bodyPr/>
        <a:lstStyle/>
        <a:p>
          <a:endParaRPr lang="en-GB" sz="2000"/>
        </a:p>
      </dgm:t>
    </dgm:pt>
    <dgm:pt modelId="{C9FCBEC3-76AE-481E-AAA4-1B2174BA4509}" type="sibTrans" cxnId="{3112AFFF-7A6B-4EF8-BB3B-A505176BB16B}">
      <dgm:prSet/>
      <dgm:spPr/>
      <dgm:t>
        <a:bodyPr/>
        <a:lstStyle/>
        <a:p>
          <a:endParaRPr lang="en-GB" sz="2000"/>
        </a:p>
      </dgm:t>
    </dgm:pt>
    <dgm:pt modelId="{C25B5C28-E205-48F3-842F-CB809BE0C9DF}">
      <dgm:prSet custT="1"/>
      <dgm:spPr/>
      <dgm:t>
        <a:bodyPr/>
        <a:lstStyle/>
        <a:p>
          <a:r>
            <a:rPr lang="en-GB" sz="1600" dirty="0" smtClean="0">
              <a:solidFill>
                <a:schemeClr val="tx1"/>
              </a:solidFill>
            </a:rPr>
            <a:t>Contributes to </a:t>
          </a:r>
          <a:r>
            <a:rPr lang="en-GB" sz="1600" b="1" dirty="0" smtClean="0">
              <a:solidFill>
                <a:schemeClr val="tx1"/>
              </a:solidFill>
            </a:rPr>
            <a:t>mitigate GNSS vulnerabilities</a:t>
          </a:r>
          <a:endParaRPr lang="en-GB" sz="1600" dirty="0"/>
        </a:p>
      </dgm:t>
    </dgm:pt>
    <dgm:pt modelId="{A0368B92-6656-443B-ADFD-7D89673CCDBB}" type="parTrans" cxnId="{991B3F95-E954-452F-9F19-F3A05633C18D}">
      <dgm:prSet/>
      <dgm:spPr/>
      <dgm:t>
        <a:bodyPr/>
        <a:lstStyle/>
        <a:p>
          <a:endParaRPr lang="en-GB" sz="2000"/>
        </a:p>
      </dgm:t>
    </dgm:pt>
    <dgm:pt modelId="{6ABE4FD4-462D-4AAA-AD44-103C8829D699}" type="sibTrans" cxnId="{991B3F95-E954-452F-9F19-F3A05633C18D}">
      <dgm:prSet/>
      <dgm:spPr/>
      <dgm:t>
        <a:bodyPr/>
        <a:lstStyle/>
        <a:p>
          <a:endParaRPr lang="en-GB" sz="2000"/>
        </a:p>
      </dgm:t>
    </dgm:pt>
    <dgm:pt modelId="{E565B4F4-C42A-4179-AB68-587A918C74D9}">
      <dgm:prSet custT="1"/>
      <dgm:spPr/>
      <dgm:t>
        <a:bodyPr/>
        <a:lstStyle/>
        <a:p>
          <a:r>
            <a:rPr lang="en-GB" sz="1600" dirty="0" smtClean="0">
              <a:solidFill>
                <a:schemeClr val="tx1"/>
              </a:solidFill>
            </a:rPr>
            <a:t>No need to store secret keys in the Rx, just public key</a:t>
          </a:r>
          <a:endParaRPr lang="en-GB" sz="1600" dirty="0"/>
        </a:p>
      </dgm:t>
    </dgm:pt>
    <dgm:pt modelId="{B4A4A833-2003-4819-92D6-317533911FED}" type="parTrans" cxnId="{FEE13818-FBE6-4DAF-ADAF-EF3D48FCEEFC}">
      <dgm:prSet/>
      <dgm:spPr/>
      <dgm:t>
        <a:bodyPr/>
        <a:lstStyle/>
        <a:p>
          <a:endParaRPr lang="en-GB"/>
        </a:p>
      </dgm:t>
    </dgm:pt>
    <dgm:pt modelId="{50A4A5FA-912A-474F-8554-B838F1BCC015}" type="sibTrans" cxnId="{FEE13818-FBE6-4DAF-ADAF-EF3D48FCEEFC}">
      <dgm:prSet/>
      <dgm:spPr/>
      <dgm:t>
        <a:bodyPr/>
        <a:lstStyle/>
        <a:p>
          <a:endParaRPr lang="en-GB"/>
        </a:p>
      </dgm:t>
    </dgm:pt>
    <dgm:pt modelId="{B7415DB3-A061-4AFD-9BA4-415D7EEF41B0}">
      <dgm:prSet custT="1"/>
      <dgm:spPr/>
      <dgm:t>
        <a:bodyPr/>
        <a:lstStyle/>
        <a:p>
          <a:r>
            <a:rPr lang="en-GB" sz="1600" dirty="0" smtClean="0">
              <a:solidFill>
                <a:schemeClr val="tx1"/>
              </a:solidFill>
            </a:rPr>
            <a:t>Follows crypto standards and recommendations to be secure over the next decades</a:t>
          </a:r>
          <a:endParaRPr lang="en-GB" sz="1600" dirty="0"/>
        </a:p>
      </dgm:t>
    </dgm:pt>
    <dgm:pt modelId="{AE1CBC56-2994-41C6-A977-69CC8652DB5A}" type="parTrans" cxnId="{AEE6858C-3F8B-4E9D-B427-9B58AD8482AA}">
      <dgm:prSet/>
      <dgm:spPr/>
      <dgm:t>
        <a:bodyPr/>
        <a:lstStyle/>
        <a:p>
          <a:endParaRPr lang="en-GB"/>
        </a:p>
      </dgm:t>
    </dgm:pt>
    <dgm:pt modelId="{466CC043-B096-49B5-ADC7-8947C63C0775}" type="sibTrans" cxnId="{AEE6858C-3F8B-4E9D-B427-9B58AD8482AA}">
      <dgm:prSet/>
      <dgm:spPr/>
      <dgm:t>
        <a:bodyPr/>
        <a:lstStyle/>
        <a:p>
          <a:endParaRPr lang="en-GB"/>
        </a:p>
      </dgm:t>
    </dgm:pt>
    <dgm:pt modelId="{E16E42B7-233C-4C39-80C7-2F5F2E2C2B3F}">
      <dgm:prSet phldrT="[Text]" custT="1"/>
      <dgm:spPr/>
      <dgm:t>
        <a:bodyPr/>
        <a:lstStyle/>
        <a:p>
          <a:r>
            <a:rPr lang="en-GB" sz="1600" smtClean="0">
              <a:solidFill>
                <a:schemeClr val="tx1"/>
              </a:solidFill>
            </a:rPr>
            <a:t>Fully </a:t>
          </a:r>
          <a:r>
            <a:rPr lang="en-GB" sz="1600" b="1" smtClean="0">
              <a:solidFill>
                <a:schemeClr val="tx1"/>
              </a:solidFill>
            </a:rPr>
            <a:t>backward compatible</a:t>
          </a:r>
          <a:endParaRPr lang="en-GB" sz="1600" dirty="0"/>
        </a:p>
      </dgm:t>
    </dgm:pt>
    <dgm:pt modelId="{E1481EE6-AE7B-47F4-BDE0-9583714CB726}" type="parTrans" cxnId="{0095FB86-3F9B-4168-8B51-ECB4336C1E2C}">
      <dgm:prSet/>
      <dgm:spPr/>
      <dgm:t>
        <a:bodyPr/>
        <a:lstStyle/>
        <a:p>
          <a:endParaRPr lang="en-GB"/>
        </a:p>
      </dgm:t>
    </dgm:pt>
    <dgm:pt modelId="{8E72A8D1-FD99-48CB-BC6C-79A7DFF03DB2}" type="sibTrans" cxnId="{0095FB86-3F9B-4168-8B51-ECB4336C1E2C}">
      <dgm:prSet/>
      <dgm:spPr/>
      <dgm:t>
        <a:bodyPr/>
        <a:lstStyle/>
        <a:p>
          <a:endParaRPr lang="en-GB"/>
        </a:p>
      </dgm:t>
    </dgm:pt>
    <dgm:pt modelId="{9CB83F54-B8A7-4529-A715-BD00214A5071}" type="pres">
      <dgm:prSet presAssocID="{A31102FA-6A1E-45EB-A9EF-56CC16C43CAF}" presName="Name0" presStyleCnt="0">
        <dgm:presLayoutVars>
          <dgm:dir/>
        </dgm:presLayoutVars>
      </dgm:prSet>
      <dgm:spPr/>
      <dgm:t>
        <a:bodyPr/>
        <a:lstStyle/>
        <a:p>
          <a:endParaRPr lang="en-GB"/>
        </a:p>
      </dgm:t>
    </dgm:pt>
    <dgm:pt modelId="{983BE1E1-A774-4A81-8FFB-86F5C8F60205}" type="pres">
      <dgm:prSet presAssocID="{E00336C5-8299-43C7-8AB9-B62B94F71F0C}" presName="noChildren" presStyleCnt="0"/>
      <dgm:spPr/>
    </dgm:pt>
    <dgm:pt modelId="{57645272-04C0-4790-8084-6E4C1DB90AD0}" type="pres">
      <dgm:prSet presAssocID="{E00336C5-8299-43C7-8AB9-B62B94F71F0C}" presName="gap" presStyleCnt="0"/>
      <dgm:spPr/>
    </dgm:pt>
    <dgm:pt modelId="{04D54449-890B-4AAD-9E1A-9DB10EC4DB6D}" type="pres">
      <dgm:prSet presAssocID="{E00336C5-8299-43C7-8AB9-B62B94F71F0C}" presName="medCircle2" presStyleLbl="vennNode1" presStyleIdx="0" presStyleCnt="6"/>
      <dgm:spPr/>
    </dgm:pt>
    <dgm:pt modelId="{EEE1B69B-05DF-416A-8628-96FA99B33B21}" type="pres">
      <dgm:prSet presAssocID="{E00336C5-8299-43C7-8AB9-B62B94F71F0C}" presName="txLvlOnly1" presStyleLbl="revTx" presStyleIdx="0" presStyleCnt="6"/>
      <dgm:spPr/>
      <dgm:t>
        <a:bodyPr/>
        <a:lstStyle/>
        <a:p>
          <a:endParaRPr lang="en-GB"/>
        </a:p>
      </dgm:t>
    </dgm:pt>
    <dgm:pt modelId="{C03831DF-EEA2-4B20-A2AC-218542B891ED}" type="pres">
      <dgm:prSet presAssocID="{E16E42B7-233C-4C39-80C7-2F5F2E2C2B3F}" presName="noChildren" presStyleCnt="0"/>
      <dgm:spPr/>
    </dgm:pt>
    <dgm:pt modelId="{C7E72B10-A5DC-4750-A1D2-DFF474069B43}" type="pres">
      <dgm:prSet presAssocID="{E16E42B7-233C-4C39-80C7-2F5F2E2C2B3F}" presName="gap" presStyleCnt="0"/>
      <dgm:spPr/>
    </dgm:pt>
    <dgm:pt modelId="{0C03F18B-DD43-4B30-A985-7A9DB353A1DC}" type="pres">
      <dgm:prSet presAssocID="{E16E42B7-233C-4C39-80C7-2F5F2E2C2B3F}" presName="medCircle2" presStyleLbl="vennNode1" presStyleIdx="1" presStyleCnt="6"/>
      <dgm:spPr/>
    </dgm:pt>
    <dgm:pt modelId="{0D307178-09DD-44F5-8ED3-C79CC2567427}" type="pres">
      <dgm:prSet presAssocID="{E16E42B7-233C-4C39-80C7-2F5F2E2C2B3F}" presName="txLvlOnly1" presStyleLbl="revTx" presStyleIdx="1" presStyleCnt="6"/>
      <dgm:spPr/>
      <dgm:t>
        <a:bodyPr/>
        <a:lstStyle/>
        <a:p>
          <a:endParaRPr lang="en-GB"/>
        </a:p>
      </dgm:t>
    </dgm:pt>
    <dgm:pt modelId="{F663A891-2ECA-4628-8C25-4664B5A87510}" type="pres">
      <dgm:prSet presAssocID="{872F8BE7-E92A-49CA-A2EC-091C2611F11B}" presName="noChildren" presStyleCnt="0"/>
      <dgm:spPr/>
    </dgm:pt>
    <dgm:pt modelId="{B76ED2BB-97BE-41BB-BAB6-A81B76B39D62}" type="pres">
      <dgm:prSet presAssocID="{872F8BE7-E92A-49CA-A2EC-091C2611F11B}" presName="gap" presStyleCnt="0"/>
      <dgm:spPr/>
    </dgm:pt>
    <dgm:pt modelId="{C3E9DB8B-892C-4BAB-BF76-99408F4F03A0}" type="pres">
      <dgm:prSet presAssocID="{872F8BE7-E92A-49CA-A2EC-091C2611F11B}" presName="medCircle2" presStyleLbl="vennNode1" presStyleIdx="2" presStyleCnt="6"/>
      <dgm:spPr/>
    </dgm:pt>
    <dgm:pt modelId="{C79C8590-3ED1-400F-B5DD-9212C8E24CB0}" type="pres">
      <dgm:prSet presAssocID="{872F8BE7-E92A-49CA-A2EC-091C2611F11B}" presName="txLvlOnly1" presStyleLbl="revTx" presStyleIdx="2" presStyleCnt="6"/>
      <dgm:spPr/>
      <dgm:t>
        <a:bodyPr/>
        <a:lstStyle/>
        <a:p>
          <a:endParaRPr lang="en-GB"/>
        </a:p>
      </dgm:t>
    </dgm:pt>
    <dgm:pt modelId="{15CF6F70-046D-4A2C-9E31-8DCA072F10BE}" type="pres">
      <dgm:prSet presAssocID="{C25B5C28-E205-48F3-842F-CB809BE0C9DF}" presName="noChildren" presStyleCnt="0"/>
      <dgm:spPr/>
    </dgm:pt>
    <dgm:pt modelId="{B7058A23-C233-454A-BF2D-ADAC372AFCB8}" type="pres">
      <dgm:prSet presAssocID="{C25B5C28-E205-48F3-842F-CB809BE0C9DF}" presName="gap" presStyleCnt="0"/>
      <dgm:spPr/>
    </dgm:pt>
    <dgm:pt modelId="{F5F766D4-F43C-4C0D-8105-3CA89D90B58D}" type="pres">
      <dgm:prSet presAssocID="{C25B5C28-E205-48F3-842F-CB809BE0C9DF}" presName="medCircle2" presStyleLbl="vennNode1" presStyleIdx="3" presStyleCnt="6"/>
      <dgm:spPr/>
    </dgm:pt>
    <dgm:pt modelId="{2025B3C1-9BD1-4E16-A69B-6D1420A3FD7C}" type="pres">
      <dgm:prSet presAssocID="{C25B5C28-E205-48F3-842F-CB809BE0C9DF}" presName="txLvlOnly1" presStyleLbl="revTx" presStyleIdx="3" presStyleCnt="6"/>
      <dgm:spPr/>
      <dgm:t>
        <a:bodyPr/>
        <a:lstStyle/>
        <a:p>
          <a:endParaRPr lang="en-GB"/>
        </a:p>
      </dgm:t>
    </dgm:pt>
    <dgm:pt modelId="{6F2551C3-DD17-4256-8576-13FCA8B8441C}" type="pres">
      <dgm:prSet presAssocID="{E565B4F4-C42A-4179-AB68-587A918C74D9}" presName="noChildren" presStyleCnt="0"/>
      <dgm:spPr/>
    </dgm:pt>
    <dgm:pt modelId="{718B4523-AA02-47E1-B39C-517818FD1C65}" type="pres">
      <dgm:prSet presAssocID="{E565B4F4-C42A-4179-AB68-587A918C74D9}" presName="gap" presStyleCnt="0"/>
      <dgm:spPr/>
    </dgm:pt>
    <dgm:pt modelId="{5A869EDA-943A-4B7A-AF16-66D9D8352B88}" type="pres">
      <dgm:prSet presAssocID="{E565B4F4-C42A-4179-AB68-587A918C74D9}" presName="medCircle2" presStyleLbl="vennNode1" presStyleIdx="4" presStyleCnt="6"/>
      <dgm:spPr/>
    </dgm:pt>
    <dgm:pt modelId="{4004A0DA-941A-4DA2-9FE6-32DB50E4B6A4}" type="pres">
      <dgm:prSet presAssocID="{E565B4F4-C42A-4179-AB68-587A918C74D9}" presName="txLvlOnly1" presStyleLbl="revTx" presStyleIdx="4" presStyleCnt="6"/>
      <dgm:spPr/>
      <dgm:t>
        <a:bodyPr/>
        <a:lstStyle/>
        <a:p>
          <a:endParaRPr lang="en-GB"/>
        </a:p>
      </dgm:t>
    </dgm:pt>
    <dgm:pt modelId="{3753E233-8EFD-421B-87D8-6D7F44D41DB8}" type="pres">
      <dgm:prSet presAssocID="{B7415DB3-A061-4AFD-9BA4-415D7EEF41B0}" presName="noChildren" presStyleCnt="0"/>
      <dgm:spPr/>
    </dgm:pt>
    <dgm:pt modelId="{F2EB8310-0235-402F-8AFD-846C0E99F16D}" type="pres">
      <dgm:prSet presAssocID="{B7415DB3-A061-4AFD-9BA4-415D7EEF41B0}" presName="gap" presStyleCnt="0"/>
      <dgm:spPr/>
    </dgm:pt>
    <dgm:pt modelId="{42A721AC-C848-42EC-8D89-DA5C146F14A5}" type="pres">
      <dgm:prSet presAssocID="{B7415DB3-A061-4AFD-9BA4-415D7EEF41B0}" presName="medCircle2" presStyleLbl="vennNode1" presStyleIdx="5" presStyleCnt="6"/>
      <dgm:spPr/>
    </dgm:pt>
    <dgm:pt modelId="{407817E3-3B25-41AE-8A48-38C77DED410C}" type="pres">
      <dgm:prSet presAssocID="{B7415DB3-A061-4AFD-9BA4-415D7EEF41B0}" presName="txLvlOnly1" presStyleLbl="revTx" presStyleIdx="5" presStyleCnt="6"/>
      <dgm:spPr/>
      <dgm:t>
        <a:bodyPr/>
        <a:lstStyle/>
        <a:p>
          <a:endParaRPr lang="en-GB"/>
        </a:p>
      </dgm:t>
    </dgm:pt>
  </dgm:ptLst>
  <dgm:cxnLst>
    <dgm:cxn modelId="{BB3CBE85-F5CE-4846-959E-D5DA7DB9B19E}" type="presOf" srcId="{872F8BE7-E92A-49CA-A2EC-091C2611F11B}" destId="{C79C8590-3ED1-400F-B5DD-9212C8E24CB0}" srcOrd="0" destOrd="0" presId="urn:microsoft.com/office/officeart/2008/layout/VerticalCircleList"/>
    <dgm:cxn modelId="{50825D88-5FDD-49A0-B1F1-C75C231BDB64}" type="presOf" srcId="{B7415DB3-A061-4AFD-9BA4-415D7EEF41B0}" destId="{407817E3-3B25-41AE-8A48-38C77DED410C}" srcOrd="0" destOrd="0" presId="urn:microsoft.com/office/officeart/2008/layout/VerticalCircleList"/>
    <dgm:cxn modelId="{6057E744-1C08-437E-B6E9-9D172712D931}" type="presOf" srcId="{E00336C5-8299-43C7-8AB9-B62B94F71F0C}" destId="{EEE1B69B-05DF-416A-8628-96FA99B33B21}" srcOrd="0" destOrd="0" presId="urn:microsoft.com/office/officeart/2008/layout/VerticalCircleList"/>
    <dgm:cxn modelId="{AEE6858C-3F8B-4E9D-B427-9B58AD8482AA}" srcId="{A31102FA-6A1E-45EB-A9EF-56CC16C43CAF}" destId="{B7415DB3-A061-4AFD-9BA4-415D7EEF41B0}" srcOrd="5" destOrd="0" parTransId="{AE1CBC56-2994-41C6-A977-69CC8652DB5A}" sibTransId="{466CC043-B096-49B5-ADC7-8947C63C0775}"/>
    <dgm:cxn modelId="{7BF670E6-A491-402E-A51C-4D627034F89E}" srcId="{A31102FA-6A1E-45EB-A9EF-56CC16C43CAF}" destId="{E00336C5-8299-43C7-8AB9-B62B94F71F0C}" srcOrd="0" destOrd="0" parTransId="{F26D876E-184D-4378-A27A-DBBFFEF0570B}" sibTransId="{36663753-E945-411F-B5B7-D49D941AE859}"/>
    <dgm:cxn modelId="{FAB17673-D37B-40E8-847E-C7941E21B149}" type="presOf" srcId="{E565B4F4-C42A-4179-AB68-587A918C74D9}" destId="{4004A0DA-941A-4DA2-9FE6-32DB50E4B6A4}" srcOrd="0" destOrd="0" presId="urn:microsoft.com/office/officeart/2008/layout/VerticalCircleList"/>
    <dgm:cxn modelId="{0095FB86-3F9B-4168-8B51-ECB4336C1E2C}" srcId="{A31102FA-6A1E-45EB-A9EF-56CC16C43CAF}" destId="{E16E42B7-233C-4C39-80C7-2F5F2E2C2B3F}" srcOrd="1" destOrd="0" parTransId="{E1481EE6-AE7B-47F4-BDE0-9583714CB726}" sibTransId="{8E72A8D1-FD99-48CB-BC6C-79A7DFF03DB2}"/>
    <dgm:cxn modelId="{3112AFFF-7A6B-4EF8-BB3B-A505176BB16B}" srcId="{A31102FA-6A1E-45EB-A9EF-56CC16C43CAF}" destId="{872F8BE7-E92A-49CA-A2EC-091C2611F11B}" srcOrd="2" destOrd="0" parTransId="{770FD018-5E87-4009-B262-7AD4647DC152}" sibTransId="{C9FCBEC3-76AE-481E-AAA4-1B2174BA4509}"/>
    <dgm:cxn modelId="{283C0E2B-78BE-437D-A3EF-A7E80B5294F4}" type="presOf" srcId="{A31102FA-6A1E-45EB-A9EF-56CC16C43CAF}" destId="{9CB83F54-B8A7-4529-A715-BD00214A5071}" srcOrd="0" destOrd="0" presId="urn:microsoft.com/office/officeart/2008/layout/VerticalCircleList"/>
    <dgm:cxn modelId="{991B3F95-E954-452F-9F19-F3A05633C18D}" srcId="{A31102FA-6A1E-45EB-A9EF-56CC16C43CAF}" destId="{C25B5C28-E205-48F3-842F-CB809BE0C9DF}" srcOrd="3" destOrd="0" parTransId="{A0368B92-6656-443B-ADFD-7D89673CCDBB}" sibTransId="{6ABE4FD4-462D-4AAA-AD44-103C8829D699}"/>
    <dgm:cxn modelId="{FEE13818-FBE6-4DAF-ADAF-EF3D48FCEEFC}" srcId="{A31102FA-6A1E-45EB-A9EF-56CC16C43CAF}" destId="{E565B4F4-C42A-4179-AB68-587A918C74D9}" srcOrd="4" destOrd="0" parTransId="{B4A4A833-2003-4819-92D6-317533911FED}" sibTransId="{50A4A5FA-912A-474F-8554-B838F1BCC015}"/>
    <dgm:cxn modelId="{0F8D3C60-3E04-44DA-95FB-AA9B7754880E}" type="presOf" srcId="{E16E42B7-233C-4C39-80C7-2F5F2E2C2B3F}" destId="{0D307178-09DD-44F5-8ED3-C79CC2567427}" srcOrd="0" destOrd="0" presId="urn:microsoft.com/office/officeart/2008/layout/VerticalCircleList"/>
    <dgm:cxn modelId="{4D64FEC8-A5EE-4396-B255-EBB1B02CC0EA}" type="presOf" srcId="{C25B5C28-E205-48F3-842F-CB809BE0C9DF}" destId="{2025B3C1-9BD1-4E16-A69B-6D1420A3FD7C}" srcOrd="0" destOrd="0" presId="urn:microsoft.com/office/officeart/2008/layout/VerticalCircleList"/>
    <dgm:cxn modelId="{424E6698-29C6-4D58-8790-2A9766BE3FC7}" type="presParOf" srcId="{9CB83F54-B8A7-4529-A715-BD00214A5071}" destId="{983BE1E1-A774-4A81-8FFB-86F5C8F60205}" srcOrd="0" destOrd="0" presId="urn:microsoft.com/office/officeart/2008/layout/VerticalCircleList"/>
    <dgm:cxn modelId="{6F224C59-BA6C-420F-8AC0-92B7E33AD953}" type="presParOf" srcId="{983BE1E1-A774-4A81-8FFB-86F5C8F60205}" destId="{57645272-04C0-4790-8084-6E4C1DB90AD0}" srcOrd="0" destOrd="0" presId="urn:microsoft.com/office/officeart/2008/layout/VerticalCircleList"/>
    <dgm:cxn modelId="{C47FBD0A-0F4D-46F2-A388-FEC36A1C5476}" type="presParOf" srcId="{983BE1E1-A774-4A81-8FFB-86F5C8F60205}" destId="{04D54449-890B-4AAD-9E1A-9DB10EC4DB6D}" srcOrd="1" destOrd="0" presId="urn:microsoft.com/office/officeart/2008/layout/VerticalCircleList"/>
    <dgm:cxn modelId="{0F6170FF-87AF-4452-A4E2-476D1C066360}" type="presParOf" srcId="{983BE1E1-A774-4A81-8FFB-86F5C8F60205}" destId="{EEE1B69B-05DF-416A-8628-96FA99B33B21}" srcOrd="2" destOrd="0" presId="urn:microsoft.com/office/officeart/2008/layout/VerticalCircleList"/>
    <dgm:cxn modelId="{B580E477-D815-42A6-A266-28B2EE69BC26}" type="presParOf" srcId="{9CB83F54-B8A7-4529-A715-BD00214A5071}" destId="{C03831DF-EEA2-4B20-A2AC-218542B891ED}" srcOrd="1" destOrd="0" presId="urn:microsoft.com/office/officeart/2008/layout/VerticalCircleList"/>
    <dgm:cxn modelId="{8105D474-DD30-4FEE-98CC-AC363D4099A9}" type="presParOf" srcId="{C03831DF-EEA2-4B20-A2AC-218542B891ED}" destId="{C7E72B10-A5DC-4750-A1D2-DFF474069B43}" srcOrd="0" destOrd="0" presId="urn:microsoft.com/office/officeart/2008/layout/VerticalCircleList"/>
    <dgm:cxn modelId="{441E9722-909A-40D2-B8FA-A9445564ACB7}" type="presParOf" srcId="{C03831DF-EEA2-4B20-A2AC-218542B891ED}" destId="{0C03F18B-DD43-4B30-A985-7A9DB353A1DC}" srcOrd="1" destOrd="0" presId="urn:microsoft.com/office/officeart/2008/layout/VerticalCircleList"/>
    <dgm:cxn modelId="{E43B6856-56A4-442F-A45E-D2F1499E9E9B}" type="presParOf" srcId="{C03831DF-EEA2-4B20-A2AC-218542B891ED}" destId="{0D307178-09DD-44F5-8ED3-C79CC2567427}" srcOrd="2" destOrd="0" presId="urn:microsoft.com/office/officeart/2008/layout/VerticalCircleList"/>
    <dgm:cxn modelId="{B9DAE9F0-5F87-47C7-8E53-FB32B85D829F}" type="presParOf" srcId="{9CB83F54-B8A7-4529-A715-BD00214A5071}" destId="{F663A891-2ECA-4628-8C25-4664B5A87510}" srcOrd="2" destOrd="0" presId="urn:microsoft.com/office/officeart/2008/layout/VerticalCircleList"/>
    <dgm:cxn modelId="{59A5C5DA-35EB-4C2A-8025-4DB111700C04}" type="presParOf" srcId="{F663A891-2ECA-4628-8C25-4664B5A87510}" destId="{B76ED2BB-97BE-41BB-BAB6-A81B76B39D62}" srcOrd="0" destOrd="0" presId="urn:microsoft.com/office/officeart/2008/layout/VerticalCircleList"/>
    <dgm:cxn modelId="{7A4FA50F-6705-4556-AEFE-00BB59A49C4D}" type="presParOf" srcId="{F663A891-2ECA-4628-8C25-4664B5A87510}" destId="{C3E9DB8B-892C-4BAB-BF76-99408F4F03A0}" srcOrd="1" destOrd="0" presId="urn:microsoft.com/office/officeart/2008/layout/VerticalCircleList"/>
    <dgm:cxn modelId="{0F40A090-9941-491C-8A40-66052A5FA662}" type="presParOf" srcId="{F663A891-2ECA-4628-8C25-4664B5A87510}" destId="{C79C8590-3ED1-400F-B5DD-9212C8E24CB0}" srcOrd="2" destOrd="0" presId="urn:microsoft.com/office/officeart/2008/layout/VerticalCircleList"/>
    <dgm:cxn modelId="{7BA1B7B5-02CB-4B0A-A5EF-5E053BDDAFFC}" type="presParOf" srcId="{9CB83F54-B8A7-4529-A715-BD00214A5071}" destId="{15CF6F70-046D-4A2C-9E31-8DCA072F10BE}" srcOrd="3" destOrd="0" presId="urn:microsoft.com/office/officeart/2008/layout/VerticalCircleList"/>
    <dgm:cxn modelId="{7C29020C-6429-46EF-820F-1F1814A650D5}" type="presParOf" srcId="{15CF6F70-046D-4A2C-9E31-8DCA072F10BE}" destId="{B7058A23-C233-454A-BF2D-ADAC372AFCB8}" srcOrd="0" destOrd="0" presId="urn:microsoft.com/office/officeart/2008/layout/VerticalCircleList"/>
    <dgm:cxn modelId="{5A162C2D-B6E2-4DC2-BC06-2933D2F3BD52}" type="presParOf" srcId="{15CF6F70-046D-4A2C-9E31-8DCA072F10BE}" destId="{F5F766D4-F43C-4C0D-8105-3CA89D90B58D}" srcOrd="1" destOrd="0" presId="urn:microsoft.com/office/officeart/2008/layout/VerticalCircleList"/>
    <dgm:cxn modelId="{EF8A70C1-9209-424A-A7E8-DFC172BE0B49}" type="presParOf" srcId="{15CF6F70-046D-4A2C-9E31-8DCA072F10BE}" destId="{2025B3C1-9BD1-4E16-A69B-6D1420A3FD7C}" srcOrd="2" destOrd="0" presId="urn:microsoft.com/office/officeart/2008/layout/VerticalCircleList"/>
    <dgm:cxn modelId="{8E482427-0B3C-43A7-AD46-D20FDCA6F84D}" type="presParOf" srcId="{9CB83F54-B8A7-4529-A715-BD00214A5071}" destId="{6F2551C3-DD17-4256-8576-13FCA8B8441C}" srcOrd="4" destOrd="0" presId="urn:microsoft.com/office/officeart/2008/layout/VerticalCircleList"/>
    <dgm:cxn modelId="{D595BAA8-C627-4CB9-BCFE-678B36CF5634}" type="presParOf" srcId="{6F2551C3-DD17-4256-8576-13FCA8B8441C}" destId="{718B4523-AA02-47E1-B39C-517818FD1C65}" srcOrd="0" destOrd="0" presId="urn:microsoft.com/office/officeart/2008/layout/VerticalCircleList"/>
    <dgm:cxn modelId="{546E4651-9701-47BA-A955-5A778ECF36D9}" type="presParOf" srcId="{6F2551C3-DD17-4256-8576-13FCA8B8441C}" destId="{5A869EDA-943A-4B7A-AF16-66D9D8352B88}" srcOrd="1" destOrd="0" presId="urn:microsoft.com/office/officeart/2008/layout/VerticalCircleList"/>
    <dgm:cxn modelId="{8470BD22-4040-42C7-9E96-DE814167398B}" type="presParOf" srcId="{6F2551C3-DD17-4256-8576-13FCA8B8441C}" destId="{4004A0DA-941A-4DA2-9FE6-32DB50E4B6A4}" srcOrd="2" destOrd="0" presId="urn:microsoft.com/office/officeart/2008/layout/VerticalCircleList"/>
    <dgm:cxn modelId="{A8A237A2-A99D-4FF0-8DC8-8E47E8D782E3}" type="presParOf" srcId="{9CB83F54-B8A7-4529-A715-BD00214A5071}" destId="{3753E233-8EFD-421B-87D8-6D7F44D41DB8}" srcOrd="5" destOrd="0" presId="urn:microsoft.com/office/officeart/2008/layout/VerticalCircleList"/>
    <dgm:cxn modelId="{89C99E79-575D-4AAF-88E4-2F262AABA09F}" type="presParOf" srcId="{3753E233-8EFD-421B-87D8-6D7F44D41DB8}" destId="{F2EB8310-0235-402F-8AFD-846C0E99F16D}" srcOrd="0" destOrd="0" presId="urn:microsoft.com/office/officeart/2008/layout/VerticalCircleList"/>
    <dgm:cxn modelId="{2F8F79AF-84C1-436C-9CD5-D6B97D1A5AC9}" type="presParOf" srcId="{3753E233-8EFD-421B-87D8-6D7F44D41DB8}" destId="{42A721AC-C848-42EC-8D89-DA5C146F14A5}" srcOrd="1" destOrd="0" presId="urn:microsoft.com/office/officeart/2008/layout/VerticalCircleList"/>
    <dgm:cxn modelId="{B7635071-C15A-4B45-98D6-4AE1325885A2}" type="presParOf" srcId="{3753E233-8EFD-421B-87D8-6D7F44D41DB8}" destId="{407817E3-3B25-41AE-8A48-38C77DED410C}"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BA9923-3747-45DF-A914-2BC5D71D513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9A701075-1A43-4B0E-B329-D8873F70CDE4}">
      <dgm:prSet phldrT="[Text]" custT="1"/>
      <dgm:spPr/>
      <dgm:t>
        <a:bodyPr/>
        <a:lstStyle/>
        <a:p>
          <a:r>
            <a:rPr lang="es-ES" sz="2000" dirty="0" smtClean="0">
              <a:solidFill>
                <a:schemeClr val="tx1">
                  <a:lumMod val="65000"/>
                  <a:lumOff val="35000"/>
                </a:schemeClr>
              </a:solidFill>
            </a:rPr>
            <a:t>E5/L5, a</a:t>
          </a:r>
          <a:r>
            <a:rPr lang="en-GB" sz="2000" dirty="0" smtClean="0">
              <a:solidFill>
                <a:schemeClr val="tx1">
                  <a:lumMod val="65000"/>
                  <a:lumOff val="35000"/>
                </a:schemeClr>
              </a:solidFill>
            </a:rPr>
            <a:t> protected frequency</a:t>
          </a:r>
          <a:endParaRPr lang="en-GB" sz="2000" dirty="0">
            <a:solidFill>
              <a:schemeClr val="tx1">
                <a:lumMod val="65000"/>
                <a:lumOff val="35000"/>
              </a:schemeClr>
            </a:solidFill>
          </a:endParaRPr>
        </a:p>
      </dgm:t>
    </dgm:pt>
    <dgm:pt modelId="{C89DF661-D4C6-4A97-96B4-4252D356CB0B}" type="parTrans" cxnId="{489572D6-F393-4ADE-A4BB-8B96DC6F923C}">
      <dgm:prSet/>
      <dgm:spPr/>
      <dgm:t>
        <a:bodyPr/>
        <a:lstStyle/>
        <a:p>
          <a:endParaRPr lang="en-GB"/>
        </a:p>
      </dgm:t>
    </dgm:pt>
    <dgm:pt modelId="{7DBFDFEB-F35A-419F-983B-6E417E196C64}" type="sibTrans" cxnId="{489572D6-F393-4ADE-A4BB-8B96DC6F923C}">
      <dgm:prSet/>
      <dgm:spPr/>
      <dgm:t>
        <a:bodyPr/>
        <a:lstStyle/>
        <a:p>
          <a:endParaRPr lang="en-GB"/>
        </a:p>
      </dgm:t>
    </dgm:pt>
    <dgm:pt modelId="{76C47F21-9CD6-4C1D-BFB8-85F8341FD871}">
      <dgm:prSet phldrT="[Text]"/>
      <dgm:spPr/>
      <dgm:t>
        <a:bodyPr/>
        <a:lstStyle/>
        <a:p>
          <a:r>
            <a:rPr lang="en-US" dirty="0" smtClean="0"/>
            <a:t>E6: 3</a:t>
          </a:r>
          <a:r>
            <a:rPr lang="en-US" baseline="30000" dirty="0" smtClean="0"/>
            <a:t>rd </a:t>
          </a:r>
          <a:r>
            <a:rPr lang="en-US" dirty="0" smtClean="0"/>
            <a:t>Frequency</a:t>
          </a:r>
          <a:endParaRPr lang="en-GB" dirty="0"/>
        </a:p>
      </dgm:t>
    </dgm:pt>
    <dgm:pt modelId="{36A69A23-92BE-49BD-9364-309A748CC7F6}" type="parTrans" cxnId="{5B6223FC-6C8E-480B-86C7-07DD435033F4}">
      <dgm:prSet/>
      <dgm:spPr/>
      <dgm:t>
        <a:bodyPr/>
        <a:lstStyle/>
        <a:p>
          <a:endParaRPr lang="en-GB"/>
        </a:p>
      </dgm:t>
    </dgm:pt>
    <dgm:pt modelId="{AB426C2B-5F43-4976-AB2E-2D6D2271D018}" type="sibTrans" cxnId="{5B6223FC-6C8E-480B-86C7-07DD435033F4}">
      <dgm:prSet/>
      <dgm:spPr/>
      <dgm:t>
        <a:bodyPr/>
        <a:lstStyle/>
        <a:p>
          <a:endParaRPr lang="en-GB"/>
        </a:p>
      </dgm:t>
    </dgm:pt>
    <dgm:pt modelId="{B2489187-85DB-4012-BE3A-A412D691CF8E}">
      <dgm:prSet phldrT="[Text]" custT="1"/>
      <dgm:spPr/>
      <dgm:t>
        <a:bodyPr/>
        <a:lstStyle/>
        <a:p>
          <a:r>
            <a:rPr lang="en-US" sz="2000" dirty="0" smtClean="0">
              <a:solidFill>
                <a:schemeClr val="tx1">
                  <a:lumMod val="65000"/>
                  <a:lumOff val="35000"/>
                </a:schemeClr>
              </a:solidFill>
            </a:rPr>
            <a:t>E6 High quality open signal (modulation, chipping rate)</a:t>
          </a:r>
          <a:endParaRPr lang="en-GB" sz="2000" dirty="0">
            <a:solidFill>
              <a:schemeClr val="tx1">
                <a:lumMod val="65000"/>
                <a:lumOff val="35000"/>
              </a:schemeClr>
            </a:solidFill>
          </a:endParaRPr>
        </a:p>
      </dgm:t>
    </dgm:pt>
    <dgm:pt modelId="{1EAC369D-EE47-4F58-8175-F6B22EC073DF}" type="parTrans" cxnId="{10AB5DA1-EA7C-4795-85A3-D19F88CD247C}">
      <dgm:prSet/>
      <dgm:spPr/>
      <dgm:t>
        <a:bodyPr/>
        <a:lstStyle/>
        <a:p>
          <a:endParaRPr lang="en-GB"/>
        </a:p>
      </dgm:t>
    </dgm:pt>
    <dgm:pt modelId="{45F46598-A736-4C4C-9F3A-CAFCABD65C08}" type="sibTrans" cxnId="{10AB5DA1-EA7C-4795-85A3-D19F88CD247C}">
      <dgm:prSet/>
      <dgm:spPr/>
      <dgm:t>
        <a:bodyPr/>
        <a:lstStyle/>
        <a:p>
          <a:endParaRPr lang="en-GB"/>
        </a:p>
      </dgm:t>
    </dgm:pt>
    <dgm:pt modelId="{EFD72C12-F183-408A-82CB-F5421E3F5787}">
      <dgm:prSet phldrT="[Text]"/>
      <dgm:spPr/>
      <dgm:t>
        <a:bodyPr/>
        <a:lstStyle/>
        <a:p>
          <a:r>
            <a:rPr lang="en-US" dirty="0" smtClean="0"/>
            <a:t>E5/L5: 2</a:t>
          </a:r>
          <a:r>
            <a:rPr lang="en-US" baseline="30000" dirty="0" smtClean="0"/>
            <a:t>nd </a:t>
          </a:r>
          <a:r>
            <a:rPr lang="en-US" dirty="0" smtClean="0"/>
            <a:t>Frequency</a:t>
          </a:r>
          <a:endParaRPr lang="en-GB" dirty="0"/>
        </a:p>
      </dgm:t>
    </dgm:pt>
    <dgm:pt modelId="{58A735E5-1E08-4971-A31F-CFAD0C50B5CA}" type="parTrans" cxnId="{99AF3D82-0702-4DBB-840A-27FA17B9A778}">
      <dgm:prSet/>
      <dgm:spPr/>
      <dgm:t>
        <a:bodyPr/>
        <a:lstStyle/>
        <a:p>
          <a:endParaRPr lang="en-GB"/>
        </a:p>
      </dgm:t>
    </dgm:pt>
    <dgm:pt modelId="{12FB43D8-C04B-436C-B551-C9684A75E97F}" type="sibTrans" cxnId="{99AF3D82-0702-4DBB-840A-27FA17B9A778}">
      <dgm:prSet/>
      <dgm:spPr/>
      <dgm:t>
        <a:bodyPr/>
        <a:lstStyle/>
        <a:p>
          <a:endParaRPr lang="en-GB"/>
        </a:p>
      </dgm:t>
    </dgm:pt>
    <dgm:pt modelId="{0DC96EB7-876A-4708-AADA-21C5A7FD4FBD}">
      <dgm:prSet custT="1"/>
      <dgm:spPr/>
      <dgm:t>
        <a:bodyPr/>
        <a:lstStyle/>
        <a:p>
          <a:r>
            <a:rPr lang="en-GB" sz="2000" dirty="0" smtClean="0">
              <a:solidFill>
                <a:schemeClr val="tx1">
                  <a:lumMod val="65000"/>
                  <a:lumOff val="35000"/>
                </a:schemeClr>
              </a:solidFill>
            </a:rPr>
            <a:t>Shared by all GNSS and SBAS</a:t>
          </a:r>
          <a:endParaRPr lang="en-GB" sz="2000" dirty="0">
            <a:solidFill>
              <a:schemeClr val="tx1">
                <a:lumMod val="65000"/>
                <a:lumOff val="35000"/>
              </a:schemeClr>
            </a:solidFill>
          </a:endParaRPr>
        </a:p>
      </dgm:t>
    </dgm:pt>
    <dgm:pt modelId="{33C6535B-504C-404E-9C48-0C99C4D48EFC}" type="parTrans" cxnId="{E54AD1F3-867B-49FD-A893-4BB028CF035A}">
      <dgm:prSet/>
      <dgm:spPr/>
      <dgm:t>
        <a:bodyPr/>
        <a:lstStyle/>
        <a:p>
          <a:endParaRPr lang="en-GB"/>
        </a:p>
      </dgm:t>
    </dgm:pt>
    <dgm:pt modelId="{ACB7B48D-40B4-4440-BB90-E8C0D0290765}" type="sibTrans" cxnId="{E54AD1F3-867B-49FD-A893-4BB028CF035A}">
      <dgm:prSet/>
      <dgm:spPr/>
      <dgm:t>
        <a:bodyPr/>
        <a:lstStyle/>
        <a:p>
          <a:endParaRPr lang="en-GB"/>
        </a:p>
      </dgm:t>
    </dgm:pt>
    <dgm:pt modelId="{C552DBF6-DDF6-4B5B-BFF1-2F235D21C6C9}">
      <dgm:prSet custT="1"/>
      <dgm:spPr/>
      <dgm:t>
        <a:bodyPr/>
        <a:lstStyle/>
        <a:p>
          <a:r>
            <a:rPr lang="en-US" sz="2000" dirty="0" smtClean="0">
              <a:solidFill>
                <a:schemeClr val="tx1">
                  <a:lumMod val="65000"/>
                  <a:lumOff val="35000"/>
                </a:schemeClr>
              </a:solidFill>
            </a:rPr>
            <a:t>More widely separated from L1, thus </a:t>
          </a:r>
          <a:r>
            <a:rPr lang="en-US" sz="2000" dirty="0" err="1" smtClean="0">
              <a:solidFill>
                <a:schemeClr val="tx1">
                  <a:lumMod val="65000"/>
                  <a:lumOff val="35000"/>
                </a:schemeClr>
              </a:solidFill>
            </a:rPr>
            <a:t>minimising</a:t>
          </a:r>
          <a:r>
            <a:rPr lang="en-US" sz="2000" dirty="0" smtClean="0">
              <a:solidFill>
                <a:schemeClr val="tx1">
                  <a:lumMod val="65000"/>
                  <a:lumOff val="35000"/>
                </a:schemeClr>
              </a:solidFill>
            </a:rPr>
            <a:t> the </a:t>
          </a:r>
          <a:r>
            <a:rPr lang="en-US" sz="2000" dirty="0" err="1" smtClean="0">
              <a:solidFill>
                <a:schemeClr val="tx1">
                  <a:lumMod val="65000"/>
                  <a:lumOff val="35000"/>
                </a:schemeClr>
              </a:solidFill>
            </a:rPr>
            <a:t>iono</a:t>
          </a:r>
          <a:r>
            <a:rPr lang="en-US" sz="2000" dirty="0" smtClean="0">
              <a:solidFill>
                <a:schemeClr val="tx1">
                  <a:lumMod val="65000"/>
                  <a:lumOff val="35000"/>
                </a:schemeClr>
              </a:solidFill>
            </a:rPr>
            <a:t>-free linear combination errors</a:t>
          </a:r>
          <a:endParaRPr lang="en-GB" sz="2000" dirty="0">
            <a:solidFill>
              <a:schemeClr val="tx1">
                <a:lumMod val="65000"/>
                <a:lumOff val="35000"/>
              </a:schemeClr>
            </a:solidFill>
          </a:endParaRPr>
        </a:p>
      </dgm:t>
    </dgm:pt>
    <dgm:pt modelId="{BFEFBF3C-C599-4038-8193-E6D88BE68A21}" type="parTrans" cxnId="{D480CEF3-5F3E-4123-BAA5-D8B8BE3E8FA8}">
      <dgm:prSet/>
      <dgm:spPr/>
      <dgm:t>
        <a:bodyPr/>
        <a:lstStyle/>
        <a:p>
          <a:endParaRPr lang="en-GB"/>
        </a:p>
      </dgm:t>
    </dgm:pt>
    <dgm:pt modelId="{B88779CB-4A14-4688-8871-1E342C95743A}" type="sibTrans" cxnId="{D480CEF3-5F3E-4123-BAA5-D8B8BE3E8FA8}">
      <dgm:prSet/>
      <dgm:spPr/>
      <dgm:t>
        <a:bodyPr/>
        <a:lstStyle/>
        <a:p>
          <a:endParaRPr lang="en-GB"/>
        </a:p>
      </dgm:t>
    </dgm:pt>
    <dgm:pt modelId="{88039F7E-088A-46EC-9B09-0E105C4D68D0}">
      <dgm:prSet custT="1"/>
      <dgm:spPr/>
      <dgm:t>
        <a:bodyPr/>
        <a:lstStyle/>
        <a:p>
          <a:r>
            <a:rPr lang="en-GB" sz="2000" dirty="0" smtClean="0">
              <a:solidFill>
                <a:schemeClr val="tx1">
                  <a:lumMod val="65000"/>
                  <a:lumOff val="35000"/>
                </a:schemeClr>
              </a:solidFill>
            </a:rPr>
            <a:t>Best frequency for tri-</a:t>
          </a:r>
          <a:r>
            <a:rPr lang="en-GB" sz="2000" dirty="0" err="1" smtClean="0">
              <a:solidFill>
                <a:schemeClr val="tx1">
                  <a:lumMod val="65000"/>
                  <a:lumOff val="35000"/>
                </a:schemeClr>
              </a:solidFill>
            </a:rPr>
            <a:t>laning</a:t>
          </a:r>
          <a:endParaRPr lang="en-GB" sz="2000" dirty="0">
            <a:solidFill>
              <a:schemeClr val="tx1">
                <a:lumMod val="65000"/>
                <a:lumOff val="35000"/>
              </a:schemeClr>
            </a:solidFill>
          </a:endParaRPr>
        </a:p>
      </dgm:t>
    </dgm:pt>
    <dgm:pt modelId="{EF674319-4D11-44A7-BDA9-FA5033020F42}" type="parTrans" cxnId="{A5FD265F-FEBC-4E70-BAE8-31EFD75C9891}">
      <dgm:prSet/>
      <dgm:spPr/>
      <dgm:t>
        <a:bodyPr/>
        <a:lstStyle/>
        <a:p>
          <a:endParaRPr lang="en-GB"/>
        </a:p>
      </dgm:t>
    </dgm:pt>
    <dgm:pt modelId="{D6047331-F6A4-43B0-AB0E-D3BCAC3D7E3E}" type="sibTrans" cxnId="{A5FD265F-FEBC-4E70-BAE8-31EFD75C9891}">
      <dgm:prSet/>
      <dgm:spPr/>
      <dgm:t>
        <a:bodyPr/>
        <a:lstStyle/>
        <a:p>
          <a:endParaRPr lang="en-GB"/>
        </a:p>
      </dgm:t>
    </dgm:pt>
    <dgm:pt modelId="{7A905620-EE13-4102-ACCB-674B8313804C}">
      <dgm:prSet custT="1"/>
      <dgm:spPr/>
      <dgm:t>
        <a:bodyPr/>
        <a:lstStyle/>
        <a:p>
          <a:r>
            <a:rPr lang="en-US" sz="2000" dirty="0" smtClean="0">
              <a:solidFill>
                <a:schemeClr val="tx1">
                  <a:lumMod val="65000"/>
                  <a:lumOff val="35000"/>
                </a:schemeClr>
              </a:solidFill>
            </a:rPr>
            <a:t>Multiple signals bring greater reliability and accuracy</a:t>
          </a:r>
          <a:endParaRPr lang="en-GB" sz="2000" dirty="0">
            <a:solidFill>
              <a:schemeClr val="tx1">
                <a:lumMod val="65000"/>
                <a:lumOff val="35000"/>
              </a:schemeClr>
            </a:solidFill>
          </a:endParaRPr>
        </a:p>
      </dgm:t>
    </dgm:pt>
    <dgm:pt modelId="{6042B0C4-4AFB-48B0-8EC2-0CBF34526743}" type="parTrans" cxnId="{F05FF3EE-04B4-4B9A-9EE5-ED5596DBC36D}">
      <dgm:prSet/>
      <dgm:spPr/>
      <dgm:t>
        <a:bodyPr/>
        <a:lstStyle/>
        <a:p>
          <a:endParaRPr lang="en-GB"/>
        </a:p>
      </dgm:t>
    </dgm:pt>
    <dgm:pt modelId="{91295AB6-413D-4BBA-A8B0-646297D70DAF}" type="sibTrans" cxnId="{F05FF3EE-04B4-4B9A-9EE5-ED5596DBC36D}">
      <dgm:prSet/>
      <dgm:spPr/>
      <dgm:t>
        <a:bodyPr/>
        <a:lstStyle/>
        <a:p>
          <a:endParaRPr lang="en-GB"/>
        </a:p>
      </dgm:t>
    </dgm:pt>
    <dgm:pt modelId="{483A5A74-B59F-4526-8F2B-E40A053EDC23}" type="pres">
      <dgm:prSet presAssocID="{49BA9923-3747-45DF-A914-2BC5D71D5132}" presName="linear" presStyleCnt="0">
        <dgm:presLayoutVars>
          <dgm:dir/>
          <dgm:animLvl val="lvl"/>
          <dgm:resizeHandles val="exact"/>
        </dgm:presLayoutVars>
      </dgm:prSet>
      <dgm:spPr/>
      <dgm:t>
        <a:bodyPr/>
        <a:lstStyle/>
        <a:p>
          <a:endParaRPr lang="en-GB"/>
        </a:p>
      </dgm:t>
    </dgm:pt>
    <dgm:pt modelId="{2B55B2B2-41CF-42D2-BA0E-6FB9C98D2880}" type="pres">
      <dgm:prSet presAssocID="{EFD72C12-F183-408A-82CB-F5421E3F5787}" presName="parentLin" presStyleCnt="0"/>
      <dgm:spPr/>
      <dgm:t>
        <a:bodyPr/>
        <a:lstStyle/>
        <a:p>
          <a:endParaRPr lang="en-GB"/>
        </a:p>
      </dgm:t>
    </dgm:pt>
    <dgm:pt modelId="{65925396-9DDD-4E24-AFB0-02D716F0B8B5}" type="pres">
      <dgm:prSet presAssocID="{EFD72C12-F183-408A-82CB-F5421E3F5787}" presName="parentLeftMargin" presStyleLbl="node1" presStyleIdx="0" presStyleCnt="2"/>
      <dgm:spPr/>
      <dgm:t>
        <a:bodyPr/>
        <a:lstStyle/>
        <a:p>
          <a:endParaRPr lang="en-GB"/>
        </a:p>
      </dgm:t>
    </dgm:pt>
    <dgm:pt modelId="{18BAED74-E264-47F8-BB85-852D9ACF4690}" type="pres">
      <dgm:prSet presAssocID="{EFD72C12-F183-408A-82CB-F5421E3F5787}" presName="parentText" presStyleLbl="node1" presStyleIdx="0" presStyleCnt="2">
        <dgm:presLayoutVars>
          <dgm:chMax val="0"/>
          <dgm:bulletEnabled val="1"/>
        </dgm:presLayoutVars>
      </dgm:prSet>
      <dgm:spPr/>
      <dgm:t>
        <a:bodyPr/>
        <a:lstStyle/>
        <a:p>
          <a:endParaRPr lang="en-GB"/>
        </a:p>
      </dgm:t>
    </dgm:pt>
    <dgm:pt modelId="{8FE5B191-F98C-44CE-B14E-BF71BD963BC9}" type="pres">
      <dgm:prSet presAssocID="{EFD72C12-F183-408A-82CB-F5421E3F5787}" presName="negativeSpace" presStyleCnt="0"/>
      <dgm:spPr/>
      <dgm:t>
        <a:bodyPr/>
        <a:lstStyle/>
        <a:p>
          <a:endParaRPr lang="en-GB"/>
        </a:p>
      </dgm:t>
    </dgm:pt>
    <dgm:pt modelId="{84C0E1DD-0F88-48EC-8504-F149982FFBEE}" type="pres">
      <dgm:prSet presAssocID="{EFD72C12-F183-408A-82CB-F5421E3F5787}" presName="childText" presStyleLbl="conFgAcc1" presStyleIdx="0" presStyleCnt="2">
        <dgm:presLayoutVars>
          <dgm:bulletEnabled val="1"/>
        </dgm:presLayoutVars>
      </dgm:prSet>
      <dgm:spPr/>
      <dgm:t>
        <a:bodyPr/>
        <a:lstStyle/>
        <a:p>
          <a:endParaRPr lang="en-GB"/>
        </a:p>
      </dgm:t>
    </dgm:pt>
    <dgm:pt modelId="{D2CA2E8F-FA99-447B-958C-E30BAF7A2702}" type="pres">
      <dgm:prSet presAssocID="{12FB43D8-C04B-436C-B551-C9684A75E97F}" presName="spaceBetweenRectangles" presStyleCnt="0"/>
      <dgm:spPr/>
      <dgm:t>
        <a:bodyPr/>
        <a:lstStyle/>
        <a:p>
          <a:endParaRPr lang="en-GB"/>
        </a:p>
      </dgm:t>
    </dgm:pt>
    <dgm:pt modelId="{8279DFD9-10B0-4492-9DE4-3ECB0A50BDB8}" type="pres">
      <dgm:prSet presAssocID="{76C47F21-9CD6-4C1D-BFB8-85F8341FD871}" presName="parentLin" presStyleCnt="0"/>
      <dgm:spPr/>
      <dgm:t>
        <a:bodyPr/>
        <a:lstStyle/>
        <a:p>
          <a:endParaRPr lang="en-GB"/>
        </a:p>
      </dgm:t>
    </dgm:pt>
    <dgm:pt modelId="{4B638A08-ACD8-46C2-959C-20D5715C7CDD}" type="pres">
      <dgm:prSet presAssocID="{76C47F21-9CD6-4C1D-BFB8-85F8341FD871}" presName="parentLeftMargin" presStyleLbl="node1" presStyleIdx="0" presStyleCnt="2"/>
      <dgm:spPr/>
      <dgm:t>
        <a:bodyPr/>
        <a:lstStyle/>
        <a:p>
          <a:endParaRPr lang="en-GB"/>
        </a:p>
      </dgm:t>
    </dgm:pt>
    <dgm:pt modelId="{D48F2AAF-C16F-4A33-BA9E-D46BBF0A4507}" type="pres">
      <dgm:prSet presAssocID="{76C47F21-9CD6-4C1D-BFB8-85F8341FD871}" presName="parentText" presStyleLbl="node1" presStyleIdx="1" presStyleCnt="2">
        <dgm:presLayoutVars>
          <dgm:chMax val="0"/>
          <dgm:bulletEnabled val="1"/>
        </dgm:presLayoutVars>
      </dgm:prSet>
      <dgm:spPr/>
      <dgm:t>
        <a:bodyPr/>
        <a:lstStyle/>
        <a:p>
          <a:endParaRPr lang="en-GB"/>
        </a:p>
      </dgm:t>
    </dgm:pt>
    <dgm:pt modelId="{7C895B0E-F406-43CB-A3C4-5D0EC4350060}" type="pres">
      <dgm:prSet presAssocID="{76C47F21-9CD6-4C1D-BFB8-85F8341FD871}" presName="negativeSpace" presStyleCnt="0"/>
      <dgm:spPr/>
      <dgm:t>
        <a:bodyPr/>
        <a:lstStyle/>
        <a:p>
          <a:endParaRPr lang="en-GB"/>
        </a:p>
      </dgm:t>
    </dgm:pt>
    <dgm:pt modelId="{FEDDC297-A5B0-4AA3-AB91-1785E8B04FE6}" type="pres">
      <dgm:prSet presAssocID="{76C47F21-9CD6-4C1D-BFB8-85F8341FD871}" presName="childText" presStyleLbl="conFgAcc1" presStyleIdx="1" presStyleCnt="2">
        <dgm:presLayoutVars>
          <dgm:bulletEnabled val="1"/>
        </dgm:presLayoutVars>
      </dgm:prSet>
      <dgm:spPr/>
      <dgm:t>
        <a:bodyPr/>
        <a:lstStyle/>
        <a:p>
          <a:endParaRPr lang="en-GB"/>
        </a:p>
      </dgm:t>
    </dgm:pt>
  </dgm:ptLst>
  <dgm:cxnLst>
    <dgm:cxn modelId="{81104371-96C7-406A-86AD-9A1FD17EC0D2}" type="presOf" srcId="{0DC96EB7-876A-4708-AADA-21C5A7FD4FBD}" destId="{84C0E1DD-0F88-48EC-8504-F149982FFBEE}" srcOrd="0" destOrd="1" presId="urn:microsoft.com/office/officeart/2005/8/layout/list1"/>
    <dgm:cxn modelId="{99AF3D82-0702-4DBB-840A-27FA17B9A778}" srcId="{49BA9923-3747-45DF-A914-2BC5D71D5132}" destId="{EFD72C12-F183-408A-82CB-F5421E3F5787}" srcOrd="0" destOrd="0" parTransId="{58A735E5-1E08-4971-A31F-CFAD0C50B5CA}" sibTransId="{12FB43D8-C04B-436C-B551-C9684A75E97F}"/>
    <dgm:cxn modelId="{2315A893-5263-4C42-AF4A-9473F88B994E}" type="presOf" srcId="{76C47F21-9CD6-4C1D-BFB8-85F8341FD871}" destId="{4B638A08-ACD8-46C2-959C-20D5715C7CDD}" srcOrd="0" destOrd="0" presId="urn:microsoft.com/office/officeart/2005/8/layout/list1"/>
    <dgm:cxn modelId="{B8992C85-4AB5-41E7-BB04-38DB4AA70080}" type="presOf" srcId="{B2489187-85DB-4012-BE3A-A412D691CF8E}" destId="{FEDDC297-A5B0-4AA3-AB91-1785E8B04FE6}" srcOrd="0" destOrd="0" presId="urn:microsoft.com/office/officeart/2005/8/layout/list1"/>
    <dgm:cxn modelId="{489572D6-F393-4ADE-A4BB-8B96DC6F923C}" srcId="{EFD72C12-F183-408A-82CB-F5421E3F5787}" destId="{9A701075-1A43-4B0E-B329-D8873F70CDE4}" srcOrd="0" destOrd="0" parTransId="{C89DF661-D4C6-4A97-96B4-4252D356CB0B}" sibTransId="{7DBFDFEB-F35A-419F-983B-6E417E196C64}"/>
    <dgm:cxn modelId="{E54AD1F3-867B-49FD-A893-4BB028CF035A}" srcId="{EFD72C12-F183-408A-82CB-F5421E3F5787}" destId="{0DC96EB7-876A-4708-AADA-21C5A7FD4FBD}" srcOrd="1" destOrd="0" parTransId="{33C6535B-504C-404E-9C48-0C99C4D48EFC}" sibTransId="{ACB7B48D-40B4-4440-BB90-E8C0D0290765}"/>
    <dgm:cxn modelId="{C387BC1E-0F6E-4526-A6EC-BC2EABAC4450}" type="presOf" srcId="{EFD72C12-F183-408A-82CB-F5421E3F5787}" destId="{18BAED74-E264-47F8-BB85-852D9ACF4690}" srcOrd="1" destOrd="0" presId="urn:microsoft.com/office/officeart/2005/8/layout/list1"/>
    <dgm:cxn modelId="{A5FD265F-FEBC-4E70-BAE8-31EFD75C9891}" srcId="{76C47F21-9CD6-4C1D-BFB8-85F8341FD871}" destId="{88039F7E-088A-46EC-9B09-0E105C4D68D0}" srcOrd="1" destOrd="0" parTransId="{EF674319-4D11-44A7-BDA9-FA5033020F42}" sibTransId="{D6047331-F6A4-43B0-AB0E-D3BCAC3D7E3E}"/>
    <dgm:cxn modelId="{278E9CC8-FAA2-4886-98A7-3CEAEB8EF116}" type="presOf" srcId="{EFD72C12-F183-408A-82CB-F5421E3F5787}" destId="{65925396-9DDD-4E24-AFB0-02D716F0B8B5}" srcOrd="0" destOrd="0" presId="urn:microsoft.com/office/officeart/2005/8/layout/list1"/>
    <dgm:cxn modelId="{10AB5DA1-EA7C-4795-85A3-D19F88CD247C}" srcId="{76C47F21-9CD6-4C1D-BFB8-85F8341FD871}" destId="{B2489187-85DB-4012-BE3A-A412D691CF8E}" srcOrd="0" destOrd="0" parTransId="{1EAC369D-EE47-4F58-8175-F6B22EC073DF}" sibTransId="{45F46598-A736-4C4C-9F3A-CAFCABD65C08}"/>
    <dgm:cxn modelId="{F05FF3EE-04B4-4B9A-9EE5-ED5596DBC36D}" srcId="{76C47F21-9CD6-4C1D-BFB8-85F8341FD871}" destId="{7A905620-EE13-4102-ACCB-674B8313804C}" srcOrd="2" destOrd="0" parTransId="{6042B0C4-4AFB-48B0-8EC2-0CBF34526743}" sibTransId="{91295AB6-413D-4BBA-A8B0-646297D70DAF}"/>
    <dgm:cxn modelId="{5B6223FC-6C8E-480B-86C7-07DD435033F4}" srcId="{49BA9923-3747-45DF-A914-2BC5D71D5132}" destId="{76C47F21-9CD6-4C1D-BFB8-85F8341FD871}" srcOrd="1" destOrd="0" parTransId="{36A69A23-92BE-49BD-9364-309A748CC7F6}" sibTransId="{AB426C2B-5F43-4976-AB2E-2D6D2271D018}"/>
    <dgm:cxn modelId="{6699F111-C09F-4678-A682-6509751A2150}" type="presOf" srcId="{76C47F21-9CD6-4C1D-BFB8-85F8341FD871}" destId="{D48F2AAF-C16F-4A33-BA9E-D46BBF0A4507}" srcOrd="1" destOrd="0" presId="urn:microsoft.com/office/officeart/2005/8/layout/list1"/>
    <dgm:cxn modelId="{FA9BB6AE-090E-4081-B085-4206647DE0E2}" type="presOf" srcId="{49BA9923-3747-45DF-A914-2BC5D71D5132}" destId="{483A5A74-B59F-4526-8F2B-E40A053EDC23}" srcOrd="0" destOrd="0" presId="urn:microsoft.com/office/officeart/2005/8/layout/list1"/>
    <dgm:cxn modelId="{D480CEF3-5F3E-4123-BAA5-D8B8BE3E8FA8}" srcId="{EFD72C12-F183-408A-82CB-F5421E3F5787}" destId="{C552DBF6-DDF6-4B5B-BFF1-2F235D21C6C9}" srcOrd="2" destOrd="0" parTransId="{BFEFBF3C-C599-4038-8193-E6D88BE68A21}" sibTransId="{B88779CB-4A14-4688-8871-1E342C95743A}"/>
    <dgm:cxn modelId="{AA05312D-4722-47B9-A6F6-9412164A16D6}" type="presOf" srcId="{C552DBF6-DDF6-4B5B-BFF1-2F235D21C6C9}" destId="{84C0E1DD-0F88-48EC-8504-F149982FFBEE}" srcOrd="0" destOrd="2" presId="urn:microsoft.com/office/officeart/2005/8/layout/list1"/>
    <dgm:cxn modelId="{BA66C222-5A84-4F9D-B5FB-E500E8C27C6D}" type="presOf" srcId="{7A905620-EE13-4102-ACCB-674B8313804C}" destId="{FEDDC297-A5B0-4AA3-AB91-1785E8B04FE6}" srcOrd="0" destOrd="2" presId="urn:microsoft.com/office/officeart/2005/8/layout/list1"/>
    <dgm:cxn modelId="{0E767D61-ABDE-4279-BADB-00FC8BB9EDAC}" type="presOf" srcId="{88039F7E-088A-46EC-9B09-0E105C4D68D0}" destId="{FEDDC297-A5B0-4AA3-AB91-1785E8B04FE6}" srcOrd="0" destOrd="1" presId="urn:microsoft.com/office/officeart/2005/8/layout/list1"/>
    <dgm:cxn modelId="{6B86E32A-767F-4C1B-97FE-3E9379533DE7}" type="presOf" srcId="{9A701075-1A43-4B0E-B329-D8873F70CDE4}" destId="{84C0E1DD-0F88-48EC-8504-F149982FFBEE}" srcOrd="0" destOrd="0" presId="urn:microsoft.com/office/officeart/2005/8/layout/list1"/>
    <dgm:cxn modelId="{5D74457C-A6E9-4641-A30C-93FFA4E77084}" type="presParOf" srcId="{483A5A74-B59F-4526-8F2B-E40A053EDC23}" destId="{2B55B2B2-41CF-42D2-BA0E-6FB9C98D2880}" srcOrd="0" destOrd="0" presId="urn:microsoft.com/office/officeart/2005/8/layout/list1"/>
    <dgm:cxn modelId="{68931205-2284-4410-961D-78578887D341}" type="presParOf" srcId="{2B55B2B2-41CF-42D2-BA0E-6FB9C98D2880}" destId="{65925396-9DDD-4E24-AFB0-02D716F0B8B5}" srcOrd="0" destOrd="0" presId="urn:microsoft.com/office/officeart/2005/8/layout/list1"/>
    <dgm:cxn modelId="{5C28ABA7-701F-4344-B0D0-78042B2FF7BB}" type="presParOf" srcId="{2B55B2B2-41CF-42D2-BA0E-6FB9C98D2880}" destId="{18BAED74-E264-47F8-BB85-852D9ACF4690}" srcOrd="1" destOrd="0" presId="urn:microsoft.com/office/officeart/2005/8/layout/list1"/>
    <dgm:cxn modelId="{3722991D-67C1-48E3-8A39-EC7A86F45669}" type="presParOf" srcId="{483A5A74-B59F-4526-8F2B-E40A053EDC23}" destId="{8FE5B191-F98C-44CE-B14E-BF71BD963BC9}" srcOrd="1" destOrd="0" presId="urn:microsoft.com/office/officeart/2005/8/layout/list1"/>
    <dgm:cxn modelId="{1C85CEB4-F397-4677-9F4E-AB6742F16F2B}" type="presParOf" srcId="{483A5A74-B59F-4526-8F2B-E40A053EDC23}" destId="{84C0E1DD-0F88-48EC-8504-F149982FFBEE}" srcOrd="2" destOrd="0" presId="urn:microsoft.com/office/officeart/2005/8/layout/list1"/>
    <dgm:cxn modelId="{FDDF75C5-6E77-4E9A-A2B3-6E7E10FB0055}" type="presParOf" srcId="{483A5A74-B59F-4526-8F2B-E40A053EDC23}" destId="{D2CA2E8F-FA99-447B-958C-E30BAF7A2702}" srcOrd="3" destOrd="0" presId="urn:microsoft.com/office/officeart/2005/8/layout/list1"/>
    <dgm:cxn modelId="{F1CC93CB-F81F-43BB-BEAF-5A9FA04823C8}" type="presParOf" srcId="{483A5A74-B59F-4526-8F2B-E40A053EDC23}" destId="{8279DFD9-10B0-4492-9DE4-3ECB0A50BDB8}" srcOrd="4" destOrd="0" presId="urn:microsoft.com/office/officeart/2005/8/layout/list1"/>
    <dgm:cxn modelId="{BF482D09-223F-4272-8F64-3E06A76E3FBE}" type="presParOf" srcId="{8279DFD9-10B0-4492-9DE4-3ECB0A50BDB8}" destId="{4B638A08-ACD8-46C2-959C-20D5715C7CDD}" srcOrd="0" destOrd="0" presId="urn:microsoft.com/office/officeart/2005/8/layout/list1"/>
    <dgm:cxn modelId="{00C1DFB6-E9FC-4784-A48B-A08D2E230079}" type="presParOf" srcId="{8279DFD9-10B0-4492-9DE4-3ECB0A50BDB8}" destId="{D48F2AAF-C16F-4A33-BA9E-D46BBF0A4507}" srcOrd="1" destOrd="0" presId="urn:microsoft.com/office/officeart/2005/8/layout/list1"/>
    <dgm:cxn modelId="{1C313AB5-E83E-4996-97D0-F32198AAD6EC}" type="presParOf" srcId="{483A5A74-B59F-4526-8F2B-E40A053EDC23}" destId="{7C895B0E-F406-43CB-A3C4-5D0EC4350060}" srcOrd="5" destOrd="0" presId="urn:microsoft.com/office/officeart/2005/8/layout/list1"/>
    <dgm:cxn modelId="{C40C73FF-3550-4178-A917-678693B77D05}" type="presParOf" srcId="{483A5A74-B59F-4526-8F2B-E40A053EDC23}" destId="{FEDDC297-A5B0-4AA3-AB91-1785E8B04FE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5E0937-D58B-4063-86A9-092980B7B098}"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882A1ED8-85EC-4F18-9346-2B3D1E4E9E39}">
      <dgm:prSet phldrT="[Text]" custT="1"/>
      <dgm:spPr>
        <a:gradFill rotWithShape="0">
          <a:gsLst>
            <a:gs pos="0">
              <a:srgbClr val="576477">
                <a:lumMod val="98000"/>
                <a:lumOff val="2000"/>
              </a:srgbClr>
            </a:gs>
            <a:gs pos="100000">
              <a:srgbClr val="576477">
                <a:lumMod val="99000"/>
              </a:srgbClr>
            </a:gs>
            <a:gs pos="50000">
              <a:srgbClr val="576477"/>
            </a:gs>
            <a:gs pos="100000">
              <a:srgbClr val="576477"/>
            </a:gs>
          </a:gsLst>
          <a:lin ang="5400000" scaled="1"/>
        </a:gradFill>
        <a:ln>
          <a:noFill/>
        </a:ln>
      </dgm:spPr>
      <dgm:t>
        <a:bodyPr/>
        <a:lstStyle/>
        <a:p>
          <a:r>
            <a:rPr lang="en-GB" sz="1200" b="1" dirty="0" smtClean="0"/>
            <a:t>Development of new value-added services</a:t>
          </a:r>
        </a:p>
        <a:p>
          <a:r>
            <a:rPr lang="en-GB" sz="1200" b="1" dirty="0" smtClean="0"/>
            <a:t>Improvement of existing ones </a:t>
          </a:r>
          <a:endParaRPr lang="en-GB" sz="1200" b="1" dirty="0"/>
        </a:p>
      </dgm:t>
    </dgm:pt>
    <dgm:pt modelId="{30137A19-116D-4137-8CD4-D588379759A5}" type="parTrans" cxnId="{BC5642E8-CD5D-423C-BBE7-3F324007D6A8}">
      <dgm:prSet/>
      <dgm:spPr/>
      <dgm:t>
        <a:bodyPr/>
        <a:lstStyle/>
        <a:p>
          <a:endParaRPr lang="en-GB"/>
        </a:p>
      </dgm:t>
    </dgm:pt>
    <dgm:pt modelId="{16A95366-152E-475E-9A49-F395C7F04C77}" type="sibTrans" cxnId="{BC5642E8-CD5D-423C-BBE7-3F324007D6A8}">
      <dgm:prSet/>
      <dgm:spPr/>
      <dgm:t>
        <a:bodyPr/>
        <a:lstStyle/>
        <a:p>
          <a:endParaRPr lang="en-GB"/>
        </a:p>
      </dgm:t>
    </dgm:pt>
    <dgm:pt modelId="{DBD999F1-8F24-4DCE-B791-BF4E013B4BE2}">
      <dgm:prSet phldrT="[Text]" custT="1"/>
      <dgm:spPr>
        <a:solidFill>
          <a:schemeClr val="accent3">
            <a:lumMod val="75000"/>
          </a:schemeClr>
        </a:solidFill>
      </dgm:spPr>
      <dgm:t>
        <a:bodyPr/>
        <a:lstStyle/>
        <a:p>
          <a:r>
            <a:rPr lang="en-GB" sz="1200" b="1" dirty="0" smtClean="0"/>
            <a:t>Multi-Constellation</a:t>
          </a:r>
          <a:endParaRPr lang="en-GB" sz="1200" b="1" dirty="0"/>
        </a:p>
      </dgm:t>
    </dgm:pt>
    <dgm:pt modelId="{E1BB3C5C-BD20-4409-B1F6-96A337559611}" type="parTrans" cxnId="{06DF5D70-38A2-48D7-850D-085B0D4AAF9D}">
      <dgm:prSet/>
      <dgm:spPr/>
      <dgm:t>
        <a:bodyPr/>
        <a:lstStyle/>
        <a:p>
          <a:endParaRPr lang="en-GB" dirty="0"/>
        </a:p>
      </dgm:t>
    </dgm:pt>
    <dgm:pt modelId="{A81B9150-5119-424A-B168-C74BC899A7B2}" type="sibTrans" cxnId="{06DF5D70-38A2-48D7-850D-085B0D4AAF9D}">
      <dgm:prSet/>
      <dgm:spPr/>
      <dgm:t>
        <a:bodyPr/>
        <a:lstStyle/>
        <a:p>
          <a:endParaRPr lang="en-GB"/>
        </a:p>
      </dgm:t>
    </dgm:pt>
    <dgm:pt modelId="{43C36FB9-02AC-4802-853A-5373E17254CE}">
      <dgm:prSet phldrT="[Text]" custT="1"/>
      <dgm:spPr>
        <a:solidFill>
          <a:schemeClr val="accent2">
            <a:lumMod val="75000"/>
          </a:schemeClr>
        </a:solidFill>
      </dgm:spPr>
      <dgm:t>
        <a:bodyPr/>
        <a:lstStyle/>
        <a:p>
          <a:r>
            <a:rPr lang="en-GB" sz="1200" b="1" dirty="0" smtClean="0"/>
            <a:t>OS-NMA*</a:t>
          </a:r>
        </a:p>
        <a:p>
          <a:r>
            <a:rPr lang="en-GB" sz="1200" b="1" dirty="0" smtClean="0"/>
            <a:t>SAS**</a:t>
          </a:r>
          <a:endParaRPr lang="en-GB" sz="1050" b="1" dirty="0"/>
        </a:p>
      </dgm:t>
    </dgm:pt>
    <dgm:pt modelId="{1356B733-ACD0-46BD-BCBA-54A5141C98A4}" type="parTrans" cxnId="{8D3E5733-FF70-4A81-8FC9-82AC9DDFD28A}">
      <dgm:prSet/>
      <dgm:spPr/>
      <dgm:t>
        <a:bodyPr/>
        <a:lstStyle/>
        <a:p>
          <a:endParaRPr lang="en-GB" dirty="0"/>
        </a:p>
      </dgm:t>
    </dgm:pt>
    <dgm:pt modelId="{1EFB1302-CB6B-430B-AECA-B54530C0C3A3}" type="sibTrans" cxnId="{8D3E5733-FF70-4A81-8FC9-82AC9DDFD28A}">
      <dgm:prSet/>
      <dgm:spPr/>
      <dgm:t>
        <a:bodyPr/>
        <a:lstStyle/>
        <a:p>
          <a:endParaRPr lang="en-GB"/>
        </a:p>
      </dgm:t>
    </dgm:pt>
    <dgm:pt modelId="{ECF6D6D7-92DC-4534-B8CC-AE61FFB6BF40}">
      <dgm:prSet phldrT="[Text]" custT="1"/>
      <dgm:spPr>
        <a:solidFill>
          <a:schemeClr val="accent2">
            <a:lumMod val="75000"/>
          </a:schemeClr>
        </a:solidFill>
      </dgm:spPr>
      <dgm:t>
        <a:bodyPr/>
        <a:lstStyle/>
        <a:p>
          <a:r>
            <a:rPr lang="en-GB" sz="1200" b="1" dirty="0" smtClean="0"/>
            <a:t>Multipath Resistant</a:t>
          </a:r>
          <a:endParaRPr lang="en-GB" sz="1200" b="1" dirty="0"/>
        </a:p>
      </dgm:t>
    </dgm:pt>
    <dgm:pt modelId="{6E64272D-1661-4F6A-BD33-ECE6AD37FEFD}" type="parTrans" cxnId="{77B50C30-24EA-4A78-8BE2-6B04DE67047B}">
      <dgm:prSet/>
      <dgm:spPr/>
      <dgm:t>
        <a:bodyPr/>
        <a:lstStyle/>
        <a:p>
          <a:endParaRPr lang="en-GB" dirty="0"/>
        </a:p>
      </dgm:t>
    </dgm:pt>
    <dgm:pt modelId="{43A47885-3E68-4D8B-9E7A-2D5E4253397E}" type="sibTrans" cxnId="{77B50C30-24EA-4A78-8BE2-6B04DE67047B}">
      <dgm:prSet/>
      <dgm:spPr/>
      <dgm:t>
        <a:bodyPr/>
        <a:lstStyle/>
        <a:p>
          <a:endParaRPr lang="en-GB"/>
        </a:p>
      </dgm:t>
    </dgm:pt>
    <dgm:pt modelId="{2C9186C2-57F4-49B9-80A2-42CEB36A7C99}">
      <dgm:prSet phldrT="[Text]" custT="1"/>
      <dgm:spPr>
        <a:solidFill>
          <a:schemeClr val="accent2">
            <a:lumMod val="75000"/>
          </a:schemeClr>
        </a:solidFill>
      </dgm:spPr>
      <dgm:t>
        <a:bodyPr/>
        <a:lstStyle/>
        <a:p>
          <a:r>
            <a:rPr lang="en-GB" sz="1200" b="1" dirty="0" smtClean="0"/>
            <a:t>High Accuracy Service</a:t>
          </a:r>
          <a:endParaRPr lang="en-GB" sz="1200" b="1" dirty="0"/>
        </a:p>
      </dgm:t>
    </dgm:pt>
    <dgm:pt modelId="{52469691-3519-4AEC-AD18-803DA4C4BA36}" type="parTrans" cxnId="{35548BBF-6625-4042-AE2C-554F4EC110CE}">
      <dgm:prSet/>
      <dgm:spPr/>
      <dgm:t>
        <a:bodyPr/>
        <a:lstStyle/>
        <a:p>
          <a:endParaRPr lang="en-GB"/>
        </a:p>
      </dgm:t>
    </dgm:pt>
    <dgm:pt modelId="{24C89E87-43F4-4A25-9E65-DE65D09388BC}" type="sibTrans" cxnId="{35548BBF-6625-4042-AE2C-554F4EC110CE}">
      <dgm:prSet/>
      <dgm:spPr/>
      <dgm:t>
        <a:bodyPr/>
        <a:lstStyle/>
        <a:p>
          <a:endParaRPr lang="en-GB"/>
        </a:p>
      </dgm:t>
    </dgm:pt>
    <dgm:pt modelId="{7D4D685B-30A5-4ED9-9A94-91F9B6B70549}" type="pres">
      <dgm:prSet presAssocID="{E25E0937-D58B-4063-86A9-092980B7B098}" presName="Name0" presStyleCnt="0">
        <dgm:presLayoutVars>
          <dgm:chMax val="1"/>
          <dgm:dir/>
          <dgm:animLvl val="ctr"/>
          <dgm:resizeHandles val="exact"/>
        </dgm:presLayoutVars>
      </dgm:prSet>
      <dgm:spPr/>
      <dgm:t>
        <a:bodyPr/>
        <a:lstStyle/>
        <a:p>
          <a:endParaRPr lang="en-GB"/>
        </a:p>
      </dgm:t>
    </dgm:pt>
    <dgm:pt modelId="{C414F40A-20D0-45E2-90F5-03C46D42CABF}" type="pres">
      <dgm:prSet presAssocID="{882A1ED8-85EC-4F18-9346-2B3D1E4E9E39}" presName="centerShape" presStyleLbl="node0" presStyleIdx="0" presStyleCnt="1" custScaleX="157464" custScaleY="126533"/>
      <dgm:spPr/>
      <dgm:t>
        <a:bodyPr/>
        <a:lstStyle/>
        <a:p>
          <a:endParaRPr lang="en-GB"/>
        </a:p>
      </dgm:t>
    </dgm:pt>
    <dgm:pt modelId="{214F565F-5BDE-45BD-91C2-2EB6E4895E1E}" type="pres">
      <dgm:prSet presAssocID="{E1BB3C5C-BD20-4409-B1F6-96A337559611}" presName="parTrans" presStyleLbl="sibTrans2D1" presStyleIdx="0" presStyleCnt="4" custAng="10800000" custScaleX="180530" custLinFactNeighborY="0"/>
      <dgm:spPr/>
      <dgm:t>
        <a:bodyPr/>
        <a:lstStyle/>
        <a:p>
          <a:endParaRPr lang="en-GB"/>
        </a:p>
      </dgm:t>
    </dgm:pt>
    <dgm:pt modelId="{DDC3FBE5-6FF4-4B98-8D55-333167013AD0}" type="pres">
      <dgm:prSet presAssocID="{E1BB3C5C-BD20-4409-B1F6-96A337559611}" presName="connectorText" presStyleLbl="sibTrans2D1" presStyleIdx="0" presStyleCnt="4"/>
      <dgm:spPr/>
      <dgm:t>
        <a:bodyPr/>
        <a:lstStyle/>
        <a:p>
          <a:endParaRPr lang="en-GB"/>
        </a:p>
      </dgm:t>
    </dgm:pt>
    <dgm:pt modelId="{726D633F-CB18-44B6-9E04-590F514B29C9}" type="pres">
      <dgm:prSet presAssocID="{DBD999F1-8F24-4DCE-B791-BF4E013B4BE2}" presName="node" presStyleLbl="node1" presStyleIdx="0" presStyleCnt="4" custScaleX="126533" custScaleY="112474" custRadScaleRad="100000">
        <dgm:presLayoutVars>
          <dgm:bulletEnabled val="1"/>
        </dgm:presLayoutVars>
      </dgm:prSet>
      <dgm:spPr/>
      <dgm:t>
        <a:bodyPr/>
        <a:lstStyle/>
        <a:p>
          <a:endParaRPr lang="en-GB"/>
        </a:p>
      </dgm:t>
    </dgm:pt>
    <dgm:pt modelId="{C1FC27E2-AD35-468D-9C56-2E929A63291E}" type="pres">
      <dgm:prSet presAssocID="{1356B733-ACD0-46BD-BCBA-54A5141C98A4}" presName="parTrans" presStyleLbl="sibTrans2D1" presStyleIdx="1" presStyleCnt="4" custAng="10800000" custScaleX="174740" custLinFactNeighborX="3038" custRadScaleRad="30603" custRadScaleInc="-2147483648"/>
      <dgm:spPr/>
      <dgm:t>
        <a:bodyPr/>
        <a:lstStyle/>
        <a:p>
          <a:endParaRPr lang="en-GB"/>
        </a:p>
      </dgm:t>
    </dgm:pt>
    <dgm:pt modelId="{A4814526-572C-448D-8FAE-6E99192E2112}" type="pres">
      <dgm:prSet presAssocID="{1356B733-ACD0-46BD-BCBA-54A5141C98A4}" presName="connectorText" presStyleLbl="sibTrans2D1" presStyleIdx="1" presStyleCnt="4"/>
      <dgm:spPr/>
      <dgm:t>
        <a:bodyPr/>
        <a:lstStyle/>
        <a:p>
          <a:endParaRPr lang="en-GB"/>
        </a:p>
      </dgm:t>
    </dgm:pt>
    <dgm:pt modelId="{66E858E6-E52B-43D4-B694-154BFDDEFFFF}" type="pres">
      <dgm:prSet presAssocID="{43C36FB9-02AC-4802-853A-5373E17254CE}" presName="node" presStyleLbl="node1" presStyleIdx="1" presStyleCnt="4" custScaleX="126533" custScaleY="112474" custRadScaleRad="120267">
        <dgm:presLayoutVars>
          <dgm:bulletEnabled val="1"/>
        </dgm:presLayoutVars>
      </dgm:prSet>
      <dgm:spPr/>
      <dgm:t>
        <a:bodyPr/>
        <a:lstStyle/>
        <a:p>
          <a:endParaRPr lang="en-GB"/>
        </a:p>
      </dgm:t>
    </dgm:pt>
    <dgm:pt modelId="{141B39B1-7951-45F3-A975-B07896FBCE92}" type="pres">
      <dgm:prSet presAssocID="{6E64272D-1661-4F6A-BD33-ECE6AD37FEFD}" presName="parTrans" presStyleLbl="sibTrans2D1" presStyleIdx="2" presStyleCnt="4" custAng="10800000" custScaleX="180530" custLinFactNeighborY="686"/>
      <dgm:spPr/>
      <dgm:t>
        <a:bodyPr/>
        <a:lstStyle/>
        <a:p>
          <a:endParaRPr lang="en-GB"/>
        </a:p>
      </dgm:t>
    </dgm:pt>
    <dgm:pt modelId="{9D4084E2-C5A5-45F1-A576-F0D0537D6877}" type="pres">
      <dgm:prSet presAssocID="{6E64272D-1661-4F6A-BD33-ECE6AD37FEFD}" presName="connectorText" presStyleLbl="sibTrans2D1" presStyleIdx="2" presStyleCnt="4"/>
      <dgm:spPr/>
      <dgm:t>
        <a:bodyPr/>
        <a:lstStyle/>
        <a:p>
          <a:endParaRPr lang="en-GB"/>
        </a:p>
      </dgm:t>
    </dgm:pt>
    <dgm:pt modelId="{AF84FDBD-D727-4923-9778-5EA5CF8DCE71}" type="pres">
      <dgm:prSet presAssocID="{ECF6D6D7-92DC-4534-B8CC-AE61FFB6BF40}" presName="node" presStyleLbl="node1" presStyleIdx="2" presStyleCnt="4" custScaleX="126533" custScaleY="112474" custRadScaleRad="98772">
        <dgm:presLayoutVars>
          <dgm:bulletEnabled val="1"/>
        </dgm:presLayoutVars>
      </dgm:prSet>
      <dgm:spPr/>
      <dgm:t>
        <a:bodyPr/>
        <a:lstStyle/>
        <a:p>
          <a:endParaRPr lang="en-GB"/>
        </a:p>
      </dgm:t>
    </dgm:pt>
    <dgm:pt modelId="{D0DC3C48-7368-4AD1-9BEC-69B91F7BEF86}" type="pres">
      <dgm:prSet presAssocID="{52469691-3519-4AEC-AD18-803DA4C4BA36}" presName="parTrans" presStyleLbl="sibTrans2D1" presStyleIdx="3" presStyleCnt="4" custAng="10800000" custScaleX="180466" custLinFactNeighborX="1162"/>
      <dgm:spPr/>
      <dgm:t>
        <a:bodyPr/>
        <a:lstStyle/>
        <a:p>
          <a:endParaRPr lang="en-GB"/>
        </a:p>
      </dgm:t>
    </dgm:pt>
    <dgm:pt modelId="{2BDE1132-F01F-469A-A2E3-59714C5FF94D}" type="pres">
      <dgm:prSet presAssocID="{52469691-3519-4AEC-AD18-803DA4C4BA36}" presName="connectorText" presStyleLbl="sibTrans2D1" presStyleIdx="3" presStyleCnt="4"/>
      <dgm:spPr/>
      <dgm:t>
        <a:bodyPr/>
        <a:lstStyle/>
        <a:p>
          <a:endParaRPr lang="en-GB"/>
        </a:p>
      </dgm:t>
    </dgm:pt>
    <dgm:pt modelId="{1C81B609-C3AD-4BCF-806D-939B8B84336A}" type="pres">
      <dgm:prSet presAssocID="{2C9186C2-57F4-49B9-80A2-42CEB36A7C99}" presName="node" presStyleLbl="node1" presStyleIdx="3" presStyleCnt="4" custScaleX="126533" custScaleY="112474" custRadScaleRad="119648">
        <dgm:presLayoutVars>
          <dgm:bulletEnabled val="1"/>
        </dgm:presLayoutVars>
      </dgm:prSet>
      <dgm:spPr/>
      <dgm:t>
        <a:bodyPr/>
        <a:lstStyle/>
        <a:p>
          <a:endParaRPr lang="en-GB"/>
        </a:p>
      </dgm:t>
    </dgm:pt>
  </dgm:ptLst>
  <dgm:cxnLst>
    <dgm:cxn modelId="{59B662B6-EEC8-4273-9129-471B64DDE366}" type="presOf" srcId="{882A1ED8-85EC-4F18-9346-2B3D1E4E9E39}" destId="{C414F40A-20D0-45E2-90F5-03C46D42CABF}" srcOrd="0" destOrd="0" presId="urn:microsoft.com/office/officeart/2005/8/layout/radial5"/>
    <dgm:cxn modelId="{C42AA815-DBEB-49CC-B1CE-B029078A9972}" type="presOf" srcId="{6E64272D-1661-4F6A-BD33-ECE6AD37FEFD}" destId="{9D4084E2-C5A5-45F1-A576-F0D0537D6877}" srcOrd="1" destOrd="0" presId="urn:microsoft.com/office/officeart/2005/8/layout/radial5"/>
    <dgm:cxn modelId="{77B50C30-24EA-4A78-8BE2-6B04DE67047B}" srcId="{882A1ED8-85EC-4F18-9346-2B3D1E4E9E39}" destId="{ECF6D6D7-92DC-4534-B8CC-AE61FFB6BF40}" srcOrd="2" destOrd="0" parTransId="{6E64272D-1661-4F6A-BD33-ECE6AD37FEFD}" sibTransId="{43A47885-3E68-4D8B-9E7A-2D5E4253397E}"/>
    <dgm:cxn modelId="{9044335C-2260-4523-8B40-38AE63EFE289}" type="presOf" srcId="{6E64272D-1661-4F6A-BD33-ECE6AD37FEFD}" destId="{141B39B1-7951-45F3-A975-B07896FBCE92}" srcOrd="0" destOrd="0" presId="urn:microsoft.com/office/officeart/2005/8/layout/radial5"/>
    <dgm:cxn modelId="{76689D27-03D6-47E2-8D29-DA4081EB83B3}" type="presOf" srcId="{DBD999F1-8F24-4DCE-B791-BF4E013B4BE2}" destId="{726D633F-CB18-44B6-9E04-590F514B29C9}" srcOrd="0" destOrd="0" presId="urn:microsoft.com/office/officeart/2005/8/layout/radial5"/>
    <dgm:cxn modelId="{996F1D4E-CF99-439C-B76D-C073C3031F86}" type="presOf" srcId="{43C36FB9-02AC-4802-853A-5373E17254CE}" destId="{66E858E6-E52B-43D4-B694-154BFDDEFFFF}" srcOrd="0" destOrd="0" presId="urn:microsoft.com/office/officeart/2005/8/layout/radial5"/>
    <dgm:cxn modelId="{BC5642E8-CD5D-423C-BBE7-3F324007D6A8}" srcId="{E25E0937-D58B-4063-86A9-092980B7B098}" destId="{882A1ED8-85EC-4F18-9346-2B3D1E4E9E39}" srcOrd="0" destOrd="0" parTransId="{30137A19-116D-4137-8CD4-D588379759A5}" sibTransId="{16A95366-152E-475E-9A49-F395C7F04C77}"/>
    <dgm:cxn modelId="{8BCF3060-6B61-4CD7-81D9-DCF7E080136E}" type="presOf" srcId="{52469691-3519-4AEC-AD18-803DA4C4BA36}" destId="{D0DC3C48-7368-4AD1-9BEC-69B91F7BEF86}" srcOrd="0" destOrd="0" presId="urn:microsoft.com/office/officeart/2005/8/layout/radial5"/>
    <dgm:cxn modelId="{740DBF20-7F40-4ACC-99B5-E083511DE756}" type="presOf" srcId="{E25E0937-D58B-4063-86A9-092980B7B098}" destId="{7D4D685B-30A5-4ED9-9A94-91F9B6B70549}" srcOrd="0" destOrd="0" presId="urn:microsoft.com/office/officeart/2005/8/layout/radial5"/>
    <dgm:cxn modelId="{F410E7DD-ACBB-49CE-A4BF-82ABD6253069}" type="presOf" srcId="{E1BB3C5C-BD20-4409-B1F6-96A337559611}" destId="{214F565F-5BDE-45BD-91C2-2EB6E4895E1E}" srcOrd="0" destOrd="0" presId="urn:microsoft.com/office/officeart/2005/8/layout/radial5"/>
    <dgm:cxn modelId="{5F66FE45-50D1-4BCF-A25A-0E34C1B483C8}" type="presOf" srcId="{1356B733-ACD0-46BD-BCBA-54A5141C98A4}" destId="{A4814526-572C-448D-8FAE-6E99192E2112}" srcOrd="1" destOrd="0" presId="urn:microsoft.com/office/officeart/2005/8/layout/radial5"/>
    <dgm:cxn modelId="{8D3E5733-FF70-4A81-8FC9-82AC9DDFD28A}" srcId="{882A1ED8-85EC-4F18-9346-2B3D1E4E9E39}" destId="{43C36FB9-02AC-4802-853A-5373E17254CE}" srcOrd="1" destOrd="0" parTransId="{1356B733-ACD0-46BD-BCBA-54A5141C98A4}" sibTransId="{1EFB1302-CB6B-430B-AECA-B54530C0C3A3}"/>
    <dgm:cxn modelId="{0EE638EC-7C8B-4BC1-881C-96400742B7A7}" type="presOf" srcId="{ECF6D6D7-92DC-4534-B8CC-AE61FFB6BF40}" destId="{AF84FDBD-D727-4923-9778-5EA5CF8DCE71}" srcOrd="0" destOrd="0" presId="urn:microsoft.com/office/officeart/2005/8/layout/radial5"/>
    <dgm:cxn modelId="{87AD58A5-E272-457A-ADB1-998F4A0DC639}" type="presOf" srcId="{2C9186C2-57F4-49B9-80A2-42CEB36A7C99}" destId="{1C81B609-C3AD-4BCF-806D-939B8B84336A}" srcOrd="0" destOrd="0" presId="urn:microsoft.com/office/officeart/2005/8/layout/radial5"/>
    <dgm:cxn modelId="{E5F5F7DB-91C4-4F7A-AD8E-79FCF3EE9F75}" type="presOf" srcId="{52469691-3519-4AEC-AD18-803DA4C4BA36}" destId="{2BDE1132-F01F-469A-A2E3-59714C5FF94D}" srcOrd="1" destOrd="0" presId="urn:microsoft.com/office/officeart/2005/8/layout/radial5"/>
    <dgm:cxn modelId="{C889810C-D834-4AF6-8C9E-DB97FF5E649C}" type="presOf" srcId="{1356B733-ACD0-46BD-BCBA-54A5141C98A4}" destId="{C1FC27E2-AD35-468D-9C56-2E929A63291E}" srcOrd="0" destOrd="0" presId="urn:microsoft.com/office/officeart/2005/8/layout/radial5"/>
    <dgm:cxn modelId="{06DF5D70-38A2-48D7-850D-085B0D4AAF9D}" srcId="{882A1ED8-85EC-4F18-9346-2B3D1E4E9E39}" destId="{DBD999F1-8F24-4DCE-B791-BF4E013B4BE2}" srcOrd="0" destOrd="0" parTransId="{E1BB3C5C-BD20-4409-B1F6-96A337559611}" sibTransId="{A81B9150-5119-424A-B168-C74BC899A7B2}"/>
    <dgm:cxn modelId="{35548BBF-6625-4042-AE2C-554F4EC110CE}" srcId="{882A1ED8-85EC-4F18-9346-2B3D1E4E9E39}" destId="{2C9186C2-57F4-49B9-80A2-42CEB36A7C99}" srcOrd="3" destOrd="0" parTransId="{52469691-3519-4AEC-AD18-803DA4C4BA36}" sibTransId="{24C89E87-43F4-4A25-9E65-DE65D09388BC}"/>
    <dgm:cxn modelId="{E98E94D5-B4E0-439F-A6A3-460019509738}" type="presOf" srcId="{E1BB3C5C-BD20-4409-B1F6-96A337559611}" destId="{DDC3FBE5-6FF4-4B98-8D55-333167013AD0}" srcOrd="1" destOrd="0" presId="urn:microsoft.com/office/officeart/2005/8/layout/radial5"/>
    <dgm:cxn modelId="{57510714-D893-4116-ACE6-7EBF58DFE421}" type="presParOf" srcId="{7D4D685B-30A5-4ED9-9A94-91F9B6B70549}" destId="{C414F40A-20D0-45E2-90F5-03C46D42CABF}" srcOrd="0" destOrd="0" presId="urn:microsoft.com/office/officeart/2005/8/layout/radial5"/>
    <dgm:cxn modelId="{9A9AD318-B4B6-4D13-B50D-762603800AF4}" type="presParOf" srcId="{7D4D685B-30A5-4ED9-9A94-91F9B6B70549}" destId="{214F565F-5BDE-45BD-91C2-2EB6E4895E1E}" srcOrd="1" destOrd="0" presId="urn:microsoft.com/office/officeart/2005/8/layout/radial5"/>
    <dgm:cxn modelId="{63A0C76D-D583-4846-92F8-6D03BF7433DB}" type="presParOf" srcId="{214F565F-5BDE-45BD-91C2-2EB6E4895E1E}" destId="{DDC3FBE5-6FF4-4B98-8D55-333167013AD0}" srcOrd="0" destOrd="0" presId="urn:microsoft.com/office/officeart/2005/8/layout/radial5"/>
    <dgm:cxn modelId="{5B4A93F1-0D90-4E9B-A738-AEF2930BC0A9}" type="presParOf" srcId="{7D4D685B-30A5-4ED9-9A94-91F9B6B70549}" destId="{726D633F-CB18-44B6-9E04-590F514B29C9}" srcOrd="2" destOrd="0" presId="urn:microsoft.com/office/officeart/2005/8/layout/radial5"/>
    <dgm:cxn modelId="{1A613F23-2327-4E01-9E8B-6286DAF88AA7}" type="presParOf" srcId="{7D4D685B-30A5-4ED9-9A94-91F9B6B70549}" destId="{C1FC27E2-AD35-468D-9C56-2E929A63291E}" srcOrd="3" destOrd="0" presId="urn:microsoft.com/office/officeart/2005/8/layout/radial5"/>
    <dgm:cxn modelId="{92BB0B6C-8B11-452F-B991-752CE3A337AF}" type="presParOf" srcId="{C1FC27E2-AD35-468D-9C56-2E929A63291E}" destId="{A4814526-572C-448D-8FAE-6E99192E2112}" srcOrd="0" destOrd="0" presId="urn:microsoft.com/office/officeart/2005/8/layout/radial5"/>
    <dgm:cxn modelId="{81DBE58E-81F3-4EE6-A14E-99F76D4A4572}" type="presParOf" srcId="{7D4D685B-30A5-4ED9-9A94-91F9B6B70549}" destId="{66E858E6-E52B-43D4-B694-154BFDDEFFFF}" srcOrd="4" destOrd="0" presId="urn:microsoft.com/office/officeart/2005/8/layout/radial5"/>
    <dgm:cxn modelId="{31092CF1-BA55-4808-AD29-9A76A96CE118}" type="presParOf" srcId="{7D4D685B-30A5-4ED9-9A94-91F9B6B70549}" destId="{141B39B1-7951-45F3-A975-B07896FBCE92}" srcOrd="5" destOrd="0" presId="urn:microsoft.com/office/officeart/2005/8/layout/radial5"/>
    <dgm:cxn modelId="{B4C6A53E-4837-4658-BCA4-F2D1CBFC785B}" type="presParOf" srcId="{141B39B1-7951-45F3-A975-B07896FBCE92}" destId="{9D4084E2-C5A5-45F1-A576-F0D0537D6877}" srcOrd="0" destOrd="0" presId="urn:microsoft.com/office/officeart/2005/8/layout/radial5"/>
    <dgm:cxn modelId="{94A65AE6-94CB-4E32-85AF-2871DF96B915}" type="presParOf" srcId="{7D4D685B-30A5-4ED9-9A94-91F9B6B70549}" destId="{AF84FDBD-D727-4923-9778-5EA5CF8DCE71}" srcOrd="6" destOrd="0" presId="urn:microsoft.com/office/officeart/2005/8/layout/radial5"/>
    <dgm:cxn modelId="{E1661EA7-B9B0-489E-84BC-59090A153466}" type="presParOf" srcId="{7D4D685B-30A5-4ED9-9A94-91F9B6B70549}" destId="{D0DC3C48-7368-4AD1-9BEC-69B91F7BEF86}" srcOrd="7" destOrd="0" presId="urn:microsoft.com/office/officeart/2005/8/layout/radial5"/>
    <dgm:cxn modelId="{F7FDDE74-60FA-4FD4-92DF-9F8CAA91802B}" type="presParOf" srcId="{D0DC3C48-7368-4AD1-9BEC-69B91F7BEF86}" destId="{2BDE1132-F01F-469A-A2E3-59714C5FF94D}" srcOrd="0" destOrd="0" presId="urn:microsoft.com/office/officeart/2005/8/layout/radial5"/>
    <dgm:cxn modelId="{6800B777-A2B8-466A-A688-4591771C2D94}" type="presParOf" srcId="{7D4D685B-30A5-4ED9-9A94-91F9B6B70549}" destId="{1C81B609-C3AD-4BCF-806D-939B8B84336A}" srcOrd="8"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BB09D-824B-4794-8AD4-EE81D43AA01A}">
      <dsp:nvSpPr>
        <dsp:cNvPr id="0" name=""/>
        <dsp:cNvSpPr/>
      </dsp:nvSpPr>
      <dsp:spPr>
        <a:xfrm>
          <a:off x="3381714" y="0"/>
          <a:ext cx="1824786" cy="8253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Open Service (OS) </a:t>
          </a:r>
        </a:p>
        <a:p>
          <a:pPr lvl="0" algn="ctr" defTabSz="711200">
            <a:lnSpc>
              <a:spcPct val="90000"/>
            </a:lnSpc>
            <a:spcBef>
              <a:spcPct val="0"/>
            </a:spcBef>
            <a:spcAft>
              <a:spcPct val="35000"/>
            </a:spcAft>
          </a:pPr>
          <a:r>
            <a:rPr lang="en-US" sz="1200" b="1" kern="1200" dirty="0" smtClean="0"/>
            <a:t>OS-Navigation Message Authentication (OS-NMA)</a:t>
          </a:r>
          <a:endParaRPr lang="en-US" sz="1200" b="1" kern="1200" dirty="0"/>
        </a:p>
      </dsp:txBody>
      <dsp:txXfrm>
        <a:off x="3381714" y="0"/>
        <a:ext cx="1824786" cy="825321"/>
      </dsp:txXfrm>
    </dsp:sp>
    <dsp:sp modelId="{3CD77968-1869-4388-8A2C-F456417D2054}">
      <dsp:nvSpPr>
        <dsp:cNvPr id="0" name=""/>
        <dsp:cNvSpPr/>
      </dsp:nvSpPr>
      <dsp:spPr>
        <a:xfrm>
          <a:off x="2495657" y="1138"/>
          <a:ext cx="817068" cy="825321"/>
        </a:xfrm>
        <a:prstGeom prst="rect">
          <a:avLst/>
        </a:prstGeom>
        <a:blipFill>
          <a:blip xmlns:r="http://schemas.openxmlformats.org/officeDocument/2006/relationships" r:embed="rId1"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6350" cap="flat" cmpd="sng" algn="ctr">
          <a:solidFill>
            <a:schemeClr val="l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9E70928-1033-4460-A49F-92FEDBF8E76E}">
      <dsp:nvSpPr>
        <dsp:cNvPr id="0" name=""/>
        <dsp:cNvSpPr/>
      </dsp:nvSpPr>
      <dsp:spPr>
        <a:xfrm>
          <a:off x="2495657" y="962638"/>
          <a:ext cx="1824786" cy="8253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Public Regulated Service (PRS)</a:t>
          </a:r>
          <a:endParaRPr lang="en-US" sz="1600" b="1" kern="1200" dirty="0"/>
        </a:p>
      </dsp:txBody>
      <dsp:txXfrm>
        <a:off x="2495657" y="962638"/>
        <a:ext cx="1824786" cy="825321"/>
      </dsp:txXfrm>
    </dsp:sp>
    <dsp:sp modelId="{FC5133FD-1F5C-40C6-B575-4F15DC383B7F}">
      <dsp:nvSpPr>
        <dsp:cNvPr id="0" name=""/>
        <dsp:cNvSpPr/>
      </dsp:nvSpPr>
      <dsp:spPr>
        <a:xfrm>
          <a:off x="4402151" y="962638"/>
          <a:ext cx="817068" cy="825321"/>
        </a:xfrm>
        <a:prstGeom prst="rect">
          <a:avLst/>
        </a:prstGeom>
        <a:blipFill rotWithShape="1">
          <a:blip xmlns:r="http://schemas.openxmlformats.org/officeDocument/2006/relationships" r:embed="rId2"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a:ln w="6350" cap="flat" cmpd="sng" algn="ctr">
          <a:solidFill>
            <a:schemeClr val="l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5C36C49-65EC-403E-BA49-B50EF8450769}">
      <dsp:nvSpPr>
        <dsp:cNvPr id="0" name=""/>
        <dsp:cNvSpPr/>
      </dsp:nvSpPr>
      <dsp:spPr>
        <a:xfrm>
          <a:off x="3394432" y="1924139"/>
          <a:ext cx="1824786" cy="8253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Search and Rescue Service (SAR)</a:t>
          </a:r>
          <a:endParaRPr lang="en-US" sz="1600" b="1" kern="1200" dirty="0"/>
        </a:p>
      </dsp:txBody>
      <dsp:txXfrm>
        <a:off x="3394432" y="1924139"/>
        <a:ext cx="1824786" cy="825321"/>
      </dsp:txXfrm>
    </dsp:sp>
    <dsp:sp modelId="{6721DB9D-01D4-4564-9287-5FFE3A0E3617}">
      <dsp:nvSpPr>
        <dsp:cNvPr id="0" name=""/>
        <dsp:cNvSpPr/>
      </dsp:nvSpPr>
      <dsp:spPr>
        <a:xfrm>
          <a:off x="2495657" y="1924139"/>
          <a:ext cx="817068" cy="825321"/>
        </a:xfrm>
        <a:prstGeom prst="rect">
          <a:avLst/>
        </a:prstGeom>
        <a:blipFill>
          <a:blip xmlns:r="http://schemas.openxmlformats.org/officeDocument/2006/relationships" r:embed="rId3"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6350" cap="flat" cmpd="sng" algn="ctr">
          <a:solidFill>
            <a:schemeClr val="l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BAB616A-70EF-42F6-A707-D778BC1DDBE2}">
      <dsp:nvSpPr>
        <dsp:cNvPr id="0" name=""/>
        <dsp:cNvSpPr/>
      </dsp:nvSpPr>
      <dsp:spPr>
        <a:xfrm>
          <a:off x="2495657" y="2885639"/>
          <a:ext cx="1824786" cy="8253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High Accuracy Service (HAS)</a:t>
          </a:r>
          <a:endParaRPr lang="en-US" sz="1600" b="1" kern="1200" dirty="0"/>
        </a:p>
      </dsp:txBody>
      <dsp:txXfrm>
        <a:off x="2495657" y="2885639"/>
        <a:ext cx="1824786" cy="825321"/>
      </dsp:txXfrm>
    </dsp:sp>
    <dsp:sp modelId="{C121F083-7AE1-4671-AA99-3C37F7572A83}">
      <dsp:nvSpPr>
        <dsp:cNvPr id="0" name=""/>
        <dsp:cNvSpPr/>
      </dsp:nvSpPr>
      <dsp:spPr>
        <a:xfrm>
          <a:off x="4402151" y="2885639"/>
          <a:ext cx="817068" cy="825321"/>
        </a:xfrm>
        <a:prstGeom prst="rect">
          <a:avLst/>
        </a:prstGeom>
        <a:blipFill rotWithShape="1">
          <a:blip xmlns:r="http://schemas.openxmlformats.org/officeDocument/2006/relationships" r:embed="rId4"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a:ln w="6350" cap="flat" cmpd="sng" algn="ctr">
          <a:solidFill>
            <a:schemeClr val="l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B7F2BF2-2B1B-462E-839C-59F954A5C9EB}">
      <dsp:nvSpPr>
        <dsp:cNvPr id="0" name=""/>
        <dsp:cNvSpPr/>
      </dsp:nvSpPr>
      <dsp:spPr>
        <a:xfrm>
          <a:off x="3394432" y="3847139"/>
          <a:ext cx="1824786" cy="8253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Signal Authentication Service (SAS)</a:t>
          </a:r>
          <a:endParaRPr lang="en-US" sz="1600" b="1" kern="1200" dirty="0"/>
        </a:p>
      </dsp:txBody>
      <dsp:txXfrm>
        <a:off x="3394432" y="3847139"/>
        <a:ext cx="1824786" cy="825321"/>
      </dsp:txXfrm>
    </dsp:sp>
    <dsp:sp modelId="{630BE600-18DB-421D-9FA7-FCA8B9BC0462}">
      <dsp:nvSpPr>
        <dsp:cNvPr id="0" name=""/>
        <dsp:cNvSpPr/>
      </dsp:nvSpPr>
      <dsp:spPr>
        <a:xfrm>
          <a:off x="2495657" y="3847139"/>
          <a:ext cx="817068" cy="825321"/>
        </a:xfrm>
        <a:prstGeom prst="rect">
          <a:avLst/>
        </a:prstGeom>
        <a:blipFill rotWithShape="1">
          <a:blip xmlns:r="http://schemas.openxmlformats.org/officeDocument/2006/relationships" r:embed="rId5" cstate="email">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a:ln w="6350" cap="flat" cmpd="sng" algn="ctr">
          <a:solidFill>
            <a:schemeClr val="l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44391-41A4-4D17-B6FF-96F0045E1F5E}">
      <dsp:nvSpPr>
        <dsp:cNvPr id="0" name=""/>
        <dsp:cNvSpPr/>
      </dsp:nvSpPr>
      <dsp:spPr>
        <a:xfrm>
          <a:off x="2098" y="0"/>
          <a:ext cx="2039317" cy="4724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noProof="0" dirty="0"/>
            <a:t>Service</a:t>
          </a:r>
        </a:p>
      </dsp:txBody>
      <dsp:txXfrm>
        <a:off x="2098" y="0"/>
        <a:ext cx="2039317" cy="1417320"/>
      </dsp:txXfrm>
    </dsp:sp>
    <dsp:sp modelId="{37B0FD41-1C15-430D-9707-C4FD788D3AC0}">
      <dsp:nvSpPr>
        <dsp:cNvPr id="0" name=""/>
        <dsp:cNvSpPr/>
      </dsp:nvSpPr>
      <dsp:spPr>
        <a:xfrm>
          <a:off x="2194364" y="0"/>
          <a:ext cx="1291479" cy="4724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noProof="0" dirty="0"/>
            <a:t>Signal</a:t>
          </a:r>
        </a:p>
      </dsp:txBody>
      <dsp:txXfrm>
        <a:off x="2194364" y="0"/>
        <a:ext cx="1291479" cy="1417320"/>
      </dsp:txXfrm>
    </dsp:sp>
    <dsp:sp modelId="{78E6CB54-28D6-4787-8000-1CFFEDABC801}">
      <dsp:nvSpPr>
        <dsp:cNvPr id="0" name=""/>
        <dsp:cNvSpPr/>
      </dsp:nvSpPr>
      <dsp:spPr>
        <a:xfrm>
          <a:off x="2327403" y="1417550"/>
          <a:ext cx="1025401"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E1b</a:t>
          </a:r>
        </a:p>
      </dsp:txBody>
      <dsp:txXfrm>
        <a:off x="2340688" y="1430835"/>
        <a:ext cx="998831" cy="427011"/>
      </dsp:txXfrm>
    </dsp:sp>
    <dsp:sp modelId="{76054E93-2D71-4D5A-86F4-3D6996821E95}">
      <dsp:nvSpPr>
        <dsp:cNvPr id="0" name=""/>
        <dsp:cNvSpPr/>
      </dsp:nvSpPr>
      <dsp:spPr>
        <a:xfrm>
          <a:off x="2327403" y="1940914"/>
          <a:ext cx="1025401"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E1c</a:t>
          </a:r>
        </a:p>
      </dsp:txBody>
      <dsp:txXfrm>
        <a:off x="2340688" y="1954199"/>
        <a:ext cx="998831" cy="427011"/>
      </dsp:txXfrm>
    </dsp:sp>
    <dsp:sp modelId="{F3F962D1-8471-4F48-80AF-3DF78761A55B}">
      <dsp:nvSpPr>
        <dsp:cNvPr id="0" name=""/>
        <dsp:cNvSpPr/>
      </dsp:nvSpPr>
      <dsp:spPr>
        <a:xfrm>
          <a:off x="2327403" y="2464277"/>
          <a:ext cx="1025401"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E5a</a:t>
          </a:r>
        </a:p>
      </dsp:txBody>
      <dsp:txXfrm>
        <a:off x="2340688" y="2477562"/>
        <a:ext cx="998831" cy="427011"/>
      </dsp:txXfrm>
    </dsp:sp>
    <dsp:sp modelId="{45DE7E78-7C81-4B71-97DF-86FC81534FA6}">
      <dsp:nvSpPr>
        <dsp:cNvPr id="0" name=""/>
        <dsp:cNvSpPr/>
      </dsp:nvSpPr>
      <dsp:spPr>
        <a:xfrm>
          <a:off x="2327403" y="2987640"/>
          <a:ext cx="1025401"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E5b</a:t>
          </a:r>
        </a:p>
      </dsp:txBody>
      <dsp:txXfrm>
        <a:off x="2340688" y="3000925"/>
        <a:ext cx="998831" cy="427011"/>
      </dsp:txXfrm>
    </dsp:sp>
    <dsp:sp modelId="{B69B6B78-507A-4EC4-BEE4-ECA79D160E3F}">
      <dsp:nvSpPr>
        <dsp:cNvPr id="0" name=""/>
        <dsp:cNvSpPr/>
      </dsp:nvSpPr>
      <dsp:spPr>
        <a:xfrm>
          <a:off x="2327403" y="3511004"/>
          <a:ext cx="1025401" cy="4535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E6b</a:t>
          </a:r>
        </a:p>
      </dsp:txBody>
      <dsp:txXfrm>
        <a:off x="2340688" y="3524289"/>
        <a:ext cx="998831" cy="427011"/>
      </dsp:txXfrm>
    </dsp:sp>
    <dsp:sp modelId="{337D70A1-1D18-4D17-865B-6605643C80B0}">
      <dsp:nvSpPr>
        <dsp:cNvPr id="0" name=""/>
        <dsp:cNvSpPr/>
      </dsp:nvSpPr>
      <dsp:spPr>
        <a:xfrm>
          <a:off x="2327411" y="4034367"/>
          <a:ext cx="1025385" cy="4535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E6c</a:t>
          </a:r>
        </a:p>
      </dsp:txBody>
      <dsp:txXfrm>
        <a:off x="2340696" y="4047652"/>
        <a:ext cx="998815" cy="427011"/>
      </dsp:txXfrm>
    </dsp:sp>
    <dsp:sp modelId="{D0A1339D-28A1-45FE-A80C-7B802EEE2C01}">
      <dsp:nvSpPr>
        <dsp:cNvPr id="0" name=""/>
        <dsp:cNvSpPr/>
      </dsp:nvSpPr>
      <dsp:spPr>
        <a:xfrm>
          <a:off x="3638792" y="0"/>
          <a:ext cx="2396442" cy="4724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noProof="0" dirty="0"/>
            <a:t>Spreading code</a:t>
          </a:r>
        </a:p>
      </dsp:txBody>
      <dsp:txXfrm>
        <a:off x="3638792" y="0"/>
        <a:ext cx="2396442" cy="1417320"/>
      </dsp:txXfrm>
    </dsp:sp>
    <dsp:sp modelId="{7DCEBD17-8480-4681-B041-16DE2F17713F}">
      <dsp:nvSpPr>
        <dsp:cNvPr id="0" name=""/>
        <dsp:cNvSpPr/>
      </dsp:nvSpPr>
      <dsp:spPr>
        <a:xfrm>
          <a:off x="3806628" y="1417550"/>
          <a:ext cx="2060771"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Unencrypted</a:t>
          </a:r>
        </a:p>
      </dsp:txBody>
      <dsp:txXfrm>
        <a:off x="3819913" y="1430835"/>
        <a:ext cx="2034201" cy="427011"/>
      </dsp:txXfrm>
    </dsp:sp>
    <dsp:sp modelId="{B599760D-02FA-4C6E-811B-6125EF0D0638}">
      <dsp:nvSpPr>
        <dsp:cNvPr id="0" name=""/>
        <dsp:cNvSpPr/>
      </dsp:nvSpPr>
      <dsp:spPr>
        <a:xfrm>
          <a:off x="3806628" y="1940914"/>
          <a:ext cx="2060771"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Unencrypted</a:t>
          </a:r>
        </a:p>
      </dsp:txBody>
      <dsp:txXfrm>
        <a:off x="3819913" y="1954199"/>
        <a:ext cx="2034201" cy="427011"/>
      </dsp:txXfrm>
    </dsp:sp>
    <dsp:sp modelId="{360B89E0-6DFB-459E-A1E4-9957DE90FB77}">
      <dsp:nvSpPr>
        <dsp:cNvPr id="0" name=""/>
        <dsp:cNvSpPr/>
      </dsp:nvSpPr>
      <dsp:spPr>
        <a:xfrm>
          <a:off x="3806628" y="2464277"/>
          <a:ext cx="2060771"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Unencrypted</a:t>
          </a:r>
        </a:p>
      </dsp:txBody>
      <dsp:txXfrm>
        <a:off x="3819913" y="2477562"/>
        <a:ext cx="2034201" cy="427011"/>
      </dsp:txXfrm>
    </dsp:sp>
    <dsp:sp modelId="{2A570F19-935B-48A3-B849-9C40350B8721}">
      <dsp:nvSpPr>
        <dsp:cNvPr id="0" name=""/>
        <dsp:cNvSpPr/>
      </dsp:nvSpPr>
      <dsp:spPr>
        <a:xfrm>
          <a:off x="3806628" y="2987640"/>
          <a:ext cx="2060771"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Unencrypted</a:t>
          </a:r>
        </a:p>
      </dsp:txBody>
      <dsp:txXfrm>
        <a:off x="3819913" y="3000925"/>
        <a:ext cx="2034201" cy="427011"/>
      </dsp:txXfrm>
    </dsp:sp>
    <dsp:sp modelId="{DBB0BED3-CD4C-4575-82FE-B4BFD1FEBB03}">
      <dsp:nvSpPr>
        <dsp:cNvPr id="0" name=""/>
        <dsp:cNvSpPr/>
      </dsp:nvSpPr>
      <dsp:spPr>
        <a:xfrm>
          <a:off x="3806628" y="3511004"/>
          <a:ext cx="2060771" cy="4535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smtClean="0"/>
            <a:t>Unencrypted</a:t>
          </a:r>
          <a:endParaRPr lang="en-US" sz="1800" b="1" kern="1200" noProof="0" dirty="0">
            <a:solidFill>
              <a:schemeClr val="bg1"/>
            </a:solidFill>
          </a:endParaRPr>
        </a:p>
      </dsp:txBody>
      <dsp:txXfrm>
        <a:off x="3819913" y="3524289"/>
        <a:ext cx="2034201" cy="427011"/>
      </dsp:txXfrm>
    </dsp:sp>
    <dsp:sp modelId="{8D3105DE-C599-43B1-982D-49784D16CE84}">
      <dsp:nvSpPr>
        <dsp:cNvPr id="0" name=""/>
        <dsp:cNvSpPr/>
      </dsp:nvSpPr>
      <dsp:spPr>
        <a:xfrm>
          <a:off x="3806628" y="4034367"/>
          <a:ext cx="2060771" cy="4535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smtClean="0"/>
            <a:t>Encrypted</a:t>
          </a:r>
          <a:endParaRPr lang="en-US" sz="1800" b="1" kern="1200" noProof="0" dirty="0">
            <a:solidFill>
              <a:srgbClr val="FF0000"/>
            </a:solidFill>
          </a:endParaRPr>
        </a:p>
      </dsp:txBody>
      <dsp:txXfrm>
        <a:off x="3819913" y="4047652"/>
        <a:ext cx="2034201" cy="427011"/>
      </dsp:txXfrm>
    </dsp:sp>
    <dsp:sp modelId="{57E6E962-9400-4119-BD1A-E4A1C472115B}">
      <dsp:nvSpPr>
        <dsp:cNvPr id="0" name=""/>
        <dsp:cNvSpPr/>
      </dsp:nvSpPr>
      <dsp:spPr>
        <a:xfrm>
          <a:off x="6188184" y="0"/>
          <a:ext cx="2039317" cy="4724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noProof="0" dirty="0"/>
            <a:t>Data</a:t>
          </a:r>
        </a:p>
      </dsp:txBody>
      <dsp:txXfrm>
        <a:off x="6188184" y="0"/>
        <a:ext cx="2039317" cy="1417320"/>
      </dsp:txXfrm>
    </dsp:sp>
    <dsp:sp modelId="{2060247B-D423-421E-BB2C-0E370AEC294E}">
      <dsp:nvSpPr>
        <dsp:cNvPr id="0" name=""/>
        <dsp:cNvSpPr/>
      </dsp:nvSpPr>
      <dsp:spPr>
        <a:xfrm>
          <a:off x="6265922" y="1417550"/>
          <a:ext cx="1883839"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Yes I/</a:t>
          </a:r>
          <a:r>
            <a:rPr lang="en-US" sz="1800" b="1" kern="1200" noProof="0" dirty="0" err="1"/>
            <a:t>Nav</a:t>
          </a:r>
          <a:r>
            <a:rPr lang="en-US" sz="1800" b="1" kern="1200" noProof="0" dirty="0"/>
            <a:t> </a:t>
          </a:r>
          <a:r>
            <a:rPr lang="en-US" sz="1800" b="1" kern="1200" noProof="0" dirty="0">
              <a:solidFill>
                <a:schemeClr val="accent2"/>
              </a:solidFill>
            </a:rPr>
            <a:t>(+NMA)</a:t>
          </a:r>
        </a:p>
      </dsp:txBody>
      <dsp:txXfrm>
        <a:off x="6279207" y="1430835"/>
        <a:ext cx="1857269" cy="427011"/>
      </dsp:txXfrm>
    </dsp:sp>
    <dsp:sp modelId="{D21BCDBD-52D5-44A7-BE7E-08D672FF45EA}">
      <dsp:nvSpPr>
        <dsp:cNvPr id="0" name=""/>
        <dsp:cNvSpPr/>
      </dsp:nvSpPr>
      <dsp:spPr>
        <a:xfrm>
          <a:off x="6265922" y="1940914"/>
          <a:ext cx="1883839"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No (Pilot)</a:t>
          </a:r>
        </a:p>
      </dsp:txBody>
      <dsp:txXfrm>
        <a:off x="6279207" y="1954199"/>
        <a:ext cx="1857269" cy="427011"/>
      </dsp:txXfrm>
    </dsp:sp>
    <dsp:sp modelId="{FD253191-B21E-4E41-A7A7-674C1A441B34}">
      <dsp:nvSpPr>
        <dsp:cNvPr id="0" name=""/>
        <dsp:cNvSpPr/>
      </dsp:nvSpPr>
      <dsp:spPr>
        <a:xfrm>
          <a:off x="6265922" y="2464277"/>
          <a:ext cx="1883839"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Yes I/</a:t>
          </a:r>
          <a:r>
            <a:rPr lang="en-US" sz="1800" b="1" kern="1200" noProof="0" dirty="0" err="1"/>
            <a:t>Nav</a:t>
          </a:r>
          <a:endParaRPr lang="en-US" sz="1800" b="1" kern="1200" noProof="0" dirty="0"/>
        </a:p>
      </dsp:txBody>
      <dsp:txXfrm>
        <a:off x="6279207" y="2477562"/>
        <a:ext cx="1857269" cy="427011"/>
      </dsp:txXfrm>
    </dsp:sp>
    <dsp:sp modelId="{7B4741DC-5D8C-42F3-99AE-A845124E5361}">
      <dsp:nvSpPr>
        <dsp:cNvPr id="0" name=""/>
        <dsp:cNvSpPr/>
      </dsp:nvSpPr>
      <dsp:spPr>
        <a:xfrm>
          <a:off x="6265922" y="2987640"/>
          <a:ext cx="1883839" cy="453581"/>
        </a:xfrm>
        <a:prstGeom prst="roundRect">
          <a:avLst>
            <a:gd name="adj" fmla="val 10000"/>
          </a:avLst>
        </a:prstGeom>
        <a:gradFill rotWithShape="0">
          <a:gsLst>
            <a:gs pos="0">
              <a:schemeClr val="accent3"/>
            </a:gs>
            <a:gs pos="80000">
              <a:schemeClr val="accent3">
                <a:lumMod val="50000"/>
              </a:schemeClr>
            </a:gs>
            <a:gs pos="100000">
              <a:schemeClr val="accent3">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Yes F/</a:t>
          </a:r>
          <a:r>
            <a:rPr lang="en-US" sz="1800" b="1" kern="1200" noProof="0" dirty="0" err="1"/>
            <a:t>Nav</a:t>
          </a:r>
          <a:endParaRPr lang="en-US" sz="1800" b="1" kern="1200" noProof="0" dirty="0"/>
        </a:p>
      </dsp:txBody>
      <dsp:txXfrm>
        <a:off x="6279207" y="3000925"/>
        <a:ext cx="1857269" cy="427011"/>
      </dsp:txXfrm>
    </dsp:sp>
    <dsp:sp modelId="{4C4BE3E4-A58B-4C44-BEA8-4DA0019CD975}">
      <dsp:nvSpPr>
        <dsp:cNvPr id="0" name=""/>
        <dsp:cNvSpPr/>
      </dsp:nvSpPr>
      <dsp:spPr>
        <a:xfrm>
          <a:off x="6265922" y="3511004"/>
          <a:ext cx="1883839" cy="4535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Yes</a:t>
          </a:r>
          <a:r>
            <a:rPr lang="en-US" sz="1800" kern="1200" noProof="0" dirty="0"/>
            <a:t> </a:t>
          </a:r>
          <a:r>
            <a:rPr lang="en-US" sz="1800" b="1" kern="1200" noProof="0" dirty="0" smtClean="0"/>
            <a:t>C/</a:t>
          </a:r>
          <a:r>
            <a:rPr lang="en-US" sz="1800" b="1" kern="1200" noProof="0" dirty="0" err="1" smtClean="0"/>
            <a:t>Nav</a:t>
          </a:r>
          <a:endParaRPr lang="en-US" sz="1800" b="1" kern="1200" noProof="0" dirty="0">
            <a:solidFill>
              <a:srgbClr val="FF0000"/>
            </a:solidFill>
          </a:endParaRPr>
        </a:p>
      </dsp:txBody>
      <dsp:txXfrm>
        <a:off x="6279207" y="3524289"/>
        <a:ext cx="1857269" cy="427011"/>
      </dsp:txXfrm>
    </dsp:sp>
    <dsp:sp modelId="{2C9EF103-D138-4A09-B99E-CF1F63D31A03}">
      <dsp:nvSpPr>
        <dsp:cNvPr id="0" name=""/>
        <dsp:cNvSpPr/>
      </dsp:nvSpPr>
      <dsp:spPr>
        <a:xfrm>
          <a:off x="6265922" y="4034367"/>
          <a:ext cx="1883839" cy="4535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noProof="0" dirty="0"/>
            <a:t>No</a:t>
          </a:r>
          <a:r>
            <a:rPr lang="en-US" sz="1800" kern="1200" noProof="0" dirty="0"/>
            <a:t> </a:t>
          </a:r>
          <a:r>
            <a:rPr lang="en-US" sz="1800" b="1" kern="1200" noProof="0" dirty="0"/>
            <a:t>(Pilot)</a:t>
          </a:r>
        </a:p>
      </dsp:txBody>
      <dsp:txXfrm>
        <a:off x="6279207" y="4047652"/>
        <a:ext cx="1857269" cy="4270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54449-890B-4AAD-9E1A-9DB10EC4DB6D}">
      <dsp:nvSpPr>
        <dsp:cNvPr id="0" name=""/>
        <dsp:cNvSpPr/>
      </dsp:nvSpPr>
      <dsp:spPr>
        <a:xfrm>
          <a:off x="717644" y="997"/>
          <a:ext cx="805776" cy="80577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EE1B69B-05DF-416A-8628-96FA99B33B21}">
      <dsp:nvSpPr>
        <dsp:cNvPr id="0" name=""/>
        <dsp:cNvSpPr/>
      </dsp:nvSpPr>
      <dsp:spPr>
        <a:xfrm>
          <a:off x="1120532" y="997"/>
          <a:ext cx="4299110" cy="80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GB" sz="1600" kern="1200" dirty="0" smtClean="0">
              <a:solidFill>
                <a:schemeClr val="tx1"/>
              </a:solidFill>
            </a:rPr>
            <a:t>Clear </a:t>
          </a:r>
          <a:r>
            <a:rPr lang="en-GB" sz="1600" b="1" kern="1200" dirty="0" smtClean="0">
              <a:solidFill>
                <a:schemeClr val="tx1"/>
              </a:solidFill>
            </a:rPr>
            <a:t>differentiator w.r.t. other GNSS </a:t>
          </a:r>
          <a:r>
            <a:rPr lang="en-GB" sz="1600" kern="1200" dirty="0" smtClean="0">
              <a:solidFill>
                <a:schemeClr val="tx1"/>
              </a:solidFill>
            </a:rPr>
            <a:t>available to the civil community</a:t>
          </a:r>
          <a:endParaRPr lang="en-GB" sz="1600" kern="1200" dirty="0"/>
        </a:p>
      </dsp:txBody>
      <dsp:txXfrm>
        <a:off x="1120532" y="997"/>
        <a:ext cx="4299110" cy="805776"/>
      </dsp:txXfrm>
    </dsp:sp>
    <dsp:sp modelId="{0C03F18B-DD43-4B30-A985-7A9DB353A1DC}">
      <dsp:nvSpPr>
        <dsp:cNvPr id="0" name=""/>
        <dsp:cNvSpPr/>
      </dsp:nvSpPr>
      <dsp:spPr>
        <a:xfrm>
          <a:off x="717644" y="806773"/>
          <a:ext cx="805776" cy="805776"/>
        </a:xfrm>
        <a:prstGeom prst="ellipse">
          <a:avLst/>
        </a:prstGeom>
        <a:solidFill>
          <a:schemeClr val="accent4">
            <a:alpha val="50000"/>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D307178-09DD-44F5-8ED3-C79CC2567427}">
      <dsp:nvSpPr>
        <dsp:cNvPr id="0" name=""/>
        <dsp:cNvSpPr/>
      </dsp:nvSpPr>
      <dsp:spPr>
        <a:xfrm>
          <a:off x="1120532" y="806773"/>
          <a:ext cx="4299110" cy="80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GB" sz="1600" kern="1200" smtClean="0">
              <a:solidFill>
                <a:schemeClr val="tx1"/>
              </a:solidFill>
            </a:rPr>
            <a:t>Fully </a:t>
          </a:r>
          <a:r>
            <a:rPr lang="en-GB" sz="1600" b="1" kern="1200" smtClean="0">
              <a:solidFill>
                <a:schemeClr val="tx1"/>
              </a:solidFill>
            </a:rPr>
            <a:t>backward compatible</a:t>
          </a:r>
          <a:endParaRPr lang="en-GB" sz="1600" kern="1200" dirty="0"/>
        </a:p>
      </dsp:txBody>
      <dsp:txXfrm>
        <a:off x="1120532" y="806773"/>
        <a:ext cx="4299110" cy="805776"/>
      </dsp:txXfrm>
    </dsp:sp>
    <dsp:sp modelId="{C3E9DB8B-892C-4BAB-BF76-99408F4F03A0}">
      <dsp:nvSpPr>
        <dsp:cNvPr id="0" name=""/>
        <dsp:cNvSpPr/>
      </dsp:nvSpPr>
      <dsp:spPr>
        <a:xfrm>
          <a:off x="717644" y="1612549"/>
          <a:ext cx="805776" cy="805776"/>
        </a:xfrm>
        <a:prstGeom prst="ellipse">
          <a:avLst/>
        </a:prstGeom>
        <a:solidFill>
          <a:schemeClr val="accent4">
            <a:alpha val="50000"/>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79C8590-3ED1-400F-B5DD-9212C8E24CB0}">
      <dsp:nvSpPr>
        <dsp:cNvPr id="0" name=""/>
        <dsp:cNvSpPr/>
      </dsp:nvSpPr>
      <dsp:spPr>
        <a:xfrm>
          <a:off x="1120532" y="1612549"/>
          <a:ext cx="4299110" cy="80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GB" sz="1600" kern="1200" dirty="0" smtClean="0">
              <a:solidFill>
                <a:schemeClr val="tx1"/>
              </a:solidFill>
            </a:rPr>
            <a:t>Disseminated on the first Galileo frequency (</a:t>
          </a:r>
          <a:r>
            <a:rPr lang="en-GB" sz="1600" b="1" kern="1200" dirty="0" smtClean="0">
              <a:solidFill>
                <a:schemeClr val="tx1"/>
              </a:solidFill>
            </a:rPr>
            <a:t>E1B</a:t>
          </a:r>
          <a:r>
            <a:rPr lang="en-GB" sz="1600" kern="1200" dirty="0" smtClean="0">
              <a:solidFill>
                <a:schemeClr val="tx1"/>
              </a:solidFill>
            </a:rPr>
            <a:t>)</a:t>
          </a:r>
          <a:endParaRPr lang="en-GB" sz="1600" kern="1200" dirty="0"/>
        </a:p>
      </dsp:txBody>
      <dsp:txXfrm>
        <a:off x="1120532" y="1612549"/>
        <a:ext cx="4299110" cy="805776"/>
      </dsp:txXfrm>
    </dsp:sp>
    <dsp:sp modelId="{F5F766D4-F43C-4C0D-8105-3CA89D90B58D}">
      <dsp:nvSpPr>
        <dsp:cNvPr id="0" name=""/>
        <dsp:cNvSpPr/>
      </dsp:nvSpPr>
      <dsp:spPr>
        <a:xfrm>
          <a:off x="717644" y="2418326"/>
          <a:ext cx="805776" cy="805776"/>
        </a:xfrm>
        <a:prstGeom prst="ellipse">
          <a:avLst/>
        </a:prstGeom>
        <a:solidFill>
          <a:schemeClr val="accent4">
            <a:alpha val="50000"/>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025B3C1-9BD1-4E16-A69B-6D1420A3FD7C}">
      <dsp:nvSpPr>
        <dsp:cNvPr id="0" name=""/>
        <dsp:cNvSpPr/>
      </dsp:nvSpPr>
      <dsp:spPr>
        <a:xfrm>
          <a:off x="1120532" y="2418326"/>
          <a:ext cx="4299110" cy="80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GB" sz="1600" kern="1200" dirty="0" smtClean="0">
              <a:solidFill>
                <a:schemeClr val="tx1"/>
              </a:solidFill>
            </a:rPr>
            <a:t>Contributes to </a:t>
          </a:r>
          <a:r>
            <a:rPr lang="en-GB" sz="1600" b="1" kern="1200" dirty="0" smtClean="0">
              <a:solidFill>
                <a:schemeClr val="tx1"/>
              </a:solidFill>
            </a:rPr>
            <a:t>mitigate GNSS vulnerabilities</a:t>
          </a:r>
          <a:endParaRPr lang="en-GB" sz="1600" kern="1200" dirty="0"/>
        </a:p>
      </dsp:txBody>
      <dsp:txXfrm>
        <a:off x="1120532" y="2418326"/>
        <a:ext cx="4299110" cy="805776"/>
      </dsp:txXfrm>
    </dsp:sp>
    <dsp:sp modelId="{5A869EDA-943A-4B7A-AF16-66D9D8352B88}">
      <dsp:nvSpPr>
        <dsp:cNvPr id="0" name=""/>
        <dsp:cNvSpPr/>
      </dsp:nvSpPr>
      <dsp:spPr>
        <a:xfrm>
          <a:off x="717644" y="3224102"/>
          <a:ext cx="805776" cy="805776"/>
        </a:xfrm>
        <a:prstGeom prst="ellipse">
          <a:avLst/>
        </a:prstGeom>
        <a:solidFill>
          <a:schemeClr val="accent4">
            <a:alpha val="50000"/>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004A0DA-941A-4DA2-9FE6-32DB50E4B6A4}">
      <dsp:nvSpPr>
        <dsp:cNvPr id="0" name=""/>
        <dsp:cNvSpPr/>
      </dsp:nvSpPr>
      <dsp:spPr>
        <a:xfrm>
          <a:off x="1120532" y="3224102"/>
          <a:ext cx="4299110" cy="80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GB" sz="1600" kern="1200" dirty="0" smtClean="0">
              <a:solidFill>
                <a:schemeClr val="tx1"/>
              </a:solidFill>
            </a:rPr>
            <a:t>No need to store secret keys in the Rx, just public key</a:t>
          </a:r>
          <a:endParaRPr lang="en-GB" sz="1600" kern="1200" dirty="0"/>
        </a:p>
      </dsp:txBody>
      <dsp:txXfrm>
        <a:off x="1120532" y="3224102"/>
        <a:ext cx="4299110" cy="805776"/>
      </dsp:txXfrm>
    </dsp:sp>
    <dsp:sp modelId="{42A721AC-C848-42EC-8D89-DA5C146F14A5}">
      <dsp:nvSpPr>
        <dsp:cNvPr id="0" name=""/>
        <dsp:cNvSpPr/>
      </dsp:nvSpPr>
      <dsp:spPr>
        <a:xfrm>
          <a:off x="717644" y="4029878"/>
          <a:ext cx="805776" cy="805776"/>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07817E3-3B25-41AE-8A48-38C77DED410C}">
      <dsp:nvSpPr>
        <dsp:cNvPr id="0" name=""/>
        <dsp:cNvSpPr/>
      </dsp:nvSpPr>
      <dsp:spPr>
        <a:xfrm>
          <a:off x="1120532" y="4029878"/>
          <a:ext cx="4299110" cy="80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n-GB" sz="1600" kern="1200" dirty="0" smtClean="0">
              <a:solidFill>
                <a:schemeClr val="tx1"/>
              </a:solidFill>
            </a:rPr>
            <a:t>Follows crypto standards and recommendations to be secure over the next decades</a:t>
          </a:r>
          <a:endParaRPr lang="en-GB" sz="1600" kern="1200" dirty="0"/>
        </a:p>
      </dsp:txBody>
      <dsp:txXfrm>
        <a:off x="1120532" y="4029878"/>
        <a:ext cx="4299110" cy="805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0E1DD-0F88-48EC-8504-F149982FFBEE}">
      <dsp:nvSpPr>
        <dsp:cNvPr id="0" name=""/>
        <dsp:cNvSpPr/>
      </dsp:nvSpPr>
      <dsp:spPr>
        <a:xfrm>
          <a:off x="0" y="483639"/>
          <a:ext cx="9820886" cy="1984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210" tIns="624840" rIns="762210"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smtClean="0">
              <a:solidFill>
                <a:schemeClr val="tx1">
                  <a:lumMod val="65000"/>
                  <a:lumOff val="35000"/>
                </a:schemeClr>
              </a:solidFill>
            </a:rPr>
            <a:t>E5/L5, a</a:t>
          </a:r>
          <a:r>
            <a:rPr lang="en-GB" sz="2000" kern="1200" dirty="0" smtClean="0">
              <a:solidFill>
                <a:schemeClr val="tx1">
                  <a:lumMod val="65000"/>
                  <a:lumOff val="35000"/>
                </a:schemeClr>
              </a:solidFill>
            </a:rPr>
            <a:t> protected frequency</a:t>
          </a:r>
          <a:endParaRPr lang="en-GB" sz="2000" kern="1200" dirty="0">
            <a:solidFill>
              <a:schemeClr val="tx1">
                <a:lumMod val="65000"/>
                <a:lumOff val="35000"/>
              </a:schemeClr>
            </a:solidFill>
          </a:endParaRPr>
        </a:p>
        <a:p>
          <a:pPr marL="228600" lvl="1" indent="-228600" algn="l" defTabSz="889000">
            <a:lnSpc>
              <a:spcPct val="90000"/>
            </a:lnSpc>
            <a:spcBef>
              <a:spcPct val="0"/>
            </a:spcBef>
            <a:spcAft>
              <a:spcPct val="15000"/>
            </a:spcAft>
            <a:buChar char="••"/>
          </a:pPr>
          <a:r>
            <a:rPr lang="en-GB" sz="2000" kern="1200" dirty="0" smtClean="0">
              <a:solidFill>
                <a:schemeClr val="tx1">
                  <a:lumMod val="65000"/>
                  <a:lumOff val="35000"/>
                </a:schemeClr>
              </a:solidFill>
            </a:rPr>
            <a:t>Shared by all GNSS and SBAS</a:t>
          </a:r>
          <a:endParaRPr lang="en-GB" sz="2000" kern="1200" dirty="0">
            <a:solidFill>
              <a:schemeClr val="tx1">
                <a:lumMod val="65000"/>
                <a:lumOff val="35000"/>
              </a:schemeClr>
            </a:solidFill>
          </a:endParaRPr>
        </a:p>
        <a:p>
          <a:pPr marL="228600" lvl="1" indent="-228600" algn="l" defTabSz="889000">
            <a:lnSpc>
              <a:spcPct val="90000"/>
            </a:lnSpc>
            <a:spcBef>
              <a:spcPct val="0"/>
            </a:spcBef>
            <a:spcAft>
              <a:spcPct val="15000"/>
            </a:spcAft>
            <a:buChar char="••"/>
          </a:pPr>
          <a:r>
            <a:rPr lang="en-US" sz="2000" kern="1200" dirty="0" smtClean="0">
              <a:solidFill>
                <a:schemeClr val="tx1">
                  <a:lumMod val="65000"/>
                  <a:lumOff val="35000"/>
                </a:schemeClr>
              </a:solidFill>
            </a:rPr>
            <a:t>More widely separated from L1, thus </a:t>
          </a:r>
          <a:r>
            <a:rPr lang="en-US" sz="2000" kern="1200" dirty="0" err="1" smtClean="0">
              <a:solidFill>
                <a:schemeClr val="tx1">
                  <a:lumMod val="65000"/>
                  <a:lumOff val="35000"/>
                </a:schemeClr>
              </a:solidFill>
            </a:rPr>
            <a:t>minimising</a:t>
          </a:r>
          <a:r>
            <a:rPr lang="en-US" sz="2000" kern="1200" dirty="0" smtClean="0">
              <a:solidFill>
                <a:schemeClr val="tx1">
                  <a:lumMod val="65000"/>
                  <a:lumOff val="35000"/>
                </a:schemeClr>
              </a:solidFill>
            </a:rPr>
            <a:t> the </a:t>
          </a:r>
          <a:r>
            <a:rPr lang="en-US" sz="2000" kern="1200" dirty="0" err="1" smtClean="0">
              <a:solidFill>
                <a:schemeClr val="tx1">
                  <a:lumMod val="65000"/>
                  <a:lumOff val="35000"/>
                </a:schemeClr>
              </a:solidFill>
            </a:rPr>
            <a:t>iono</a:t>
          </a:r>
          <a:r>
            <a:rPr lang="en-US" sz="2000" kern="1200" dirty="0" smtClean="0">
              <a:solidFill>
                <a:schemeClr val="tx1">
                  <a:lumMod val="65000"/>
                  <a:lumOff val="35000"/>
                </a:schemeClr>
              </a:solidFill>
            </a:rPr>
            <a:t>-free linear combination errors</a:t>
          </a:r>
          <a:endParaRPr lang="en-GB" sz="2000" kern="1200" dirty="0">
            <a:solidFill>
              <a:schemeClr val="tx1">
                <a:lumMod val="65000"/>
                <a:lumOff val="35000"/>
              </a:schemeClr>
            </a:solidFill>
          </a:endParaRPr>
        </a:p>
      </dsp:txBody>
      <dsp:txXfrm>
        <a:off x="0" y="483639"/>
        <a:ext cx="9820886" cy="1984500"/>
      </dsp:txXfrm>
    </dsp:sp>
    <dsp:sp modelId="{18BAED74-E264-47F8-BB85-852D9ACF4690}">
      <dsp:nvSpPr>
        <dsp:cNvPr id="0" name=""/>
        <dsp:cNvSpPr/>
      </dsp:nvSpPr>
      <dsp:spPr>
        <a:xfrm>
          <a:off x="491044" y="40839"/>
          <a:ext cx="6874620" cy="88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844" tIns="0" rIns="259844" bIns="0" numCol="1" spcCol="1270" anchor="ctr" anchorCtr="0">
          <a:noAutofit/>
        </a:bodyPr>
        <a:lstStyle/>
        <a:p>
          <a:pPr lvl="0" algn="l" defTabSz="1333500">
            <a:lnSpc>
              <a:spcPct val="90000"/>
            </a:lnSpc>
            <a:spcBef>
              <a:spcPct val="0"/>
            </a:spcBef>
            <a:spcAft>
              <a:spcPct val="35000"/>
            </a:spcAft>
          </a:pPr>
          <a:r>
            <a:rPr lang="en-US" sz="3000" kern="1200" dirty="0" smtClean="0"/>
            <a:t>E5/L5: 2</a:t>
          </a:r>
          <a:r>
            <a:rPr lang="en-US" sz="3000" kern="1200" baseline="30000" dirty="0" smtClean="0"/>
            <a:t>nd </a:t>
          </a:r>
          <a:r>
            <a:rPr lang="en-US" sz="3000" kern="1200" dirty="0" smtClean="0"/>
            <a:t>Frequency</a:t>
          </a:r>
          <a:endParaRPr lang="en-GB" sz="3000" kern="1200" dirty="0"/>
        </a:p>
      </dsp:txBody>
      <dsp:txXfrm>
        <a:off x="534275" y="84070"/>
        <a:ext cx="6788158" cy="799138"/>
      </dsp:txXfrm>
    </dsp:sp>
    <dsp:sp modelId="{FEDDC297-A5B0-4AA3-AB91-1785E8B04FE6}">
      <dsp:nvSpPr>
        <dsp:cNvPr id="0" name=""/>
        <dsp:cNvSpPr/>
      </dsp:nvSpPr>
      <dsp:spPr>
        <a:xfrm>
          <a:off x="0" y="3072939"/>
          <a:ext cx="9820886" cy="1701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210" tIns="624840" rIns="76221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lumMod val="65000"/>
                  <a:lumOff val="35000"/>
                </a:schemeClr>
              </a:solidFill>
            </a:rPr>
            <a:t>E6 High quality open signal (modulation, chipping rate)</a:t>
          </a:r>
          <a:endParaRPr lang="en-GB" sz="2000" kern="1200" dirty="0">
            <a:solidFill>
              <a:schemeClr val="tx1">
                <a:lumMod val="65000"/>
                <a:lumOff val="35000"/>
              </a:schemeClr>
            </a:solidFill>
          </a:endParaRPr>
        </a:p>
        <a:p>
          <a:pPr marL="228600" lvl="1" indent="-228600" algn="l" defTabSz="889000">
            <a:lnSpc>
              <a:spcPct val="90000"/>
            </a:lnSpc>
            <a:spcBef>
              <a:spcPct val="0"/>
            </a:spcBef>
            <a:spcAft>
              <a:spcPct val="15000"/>
            </a:spcAft>
            <a:buChar char="••"/>
          </a:pPr>
          <a:r>
            <a:rPr lang="en-GB" sz="2000" kern="1200" dirty="0" smtClean="0">
              <a:solidFill>
                <a:schemeClr val="tx1">
                  <a:lumMod val="65000"/>
                  <a:lumOff val="35000"/>
                </a:schemeClr>
              </a:solidFill>
            </a:rPr>
            <a:t>Best frequency for tri-</a:t>
          </a:r>
          <a:r>
            <a:rPr lang="en-GB" sz="2000" kern="1200" dirty="0" err="1" smtClean="0">
              <a:solidFill>
                <a:schemeClr val="tx1">
                  <a:lumMod val="65000"/>
                  <a:lumOff val="35000"/>
                </a:schemeClr>
              </a:solidFill>
            </a:rPr>
            <a:t>laning</a:t>
          </a:r>
          <a:endParaRPr lang="en-GB" sz="2000" kern="1200" dirty="0">
            <a:solidFill>
              <a:schemeClr val="tx1">
                <a:lumMod val="65000"/>
                <a:lumOff val="35000"/>
              </a:schemeClr>
            </a:solidFill>
          </a:endParaRPr>
        </a:p>
        <a:p>
          <a:pPr marL="228600" lvl="1" indent="-228600" algn="l" defTabSz="889000">
            <a:lnSpc>
              <a:spcPct val="90000"/>
            </a:lnSpc>
            <a:spcBef>
              <a:spcPct val="0"/>
            </a:spcBef>
            <a:spcAft>
              <a:spcPct val="15000"/>
            </a:spcAft>
            <a:buChar char="••"/>
          </a:pPr>
          <a:r>
            <a:rPr lang="en-US" sz="2000" kern="1200" dirty="0" smtClean="0">
              <a:solidFill>
                <a:schemeClr val="tx1">
                  <a:lumMod val="65000"/>
                  <a:lumOff val="35000"/>
                </a:schemeClr>
              </a:solidFill>
            </a:rPr>
            <a:t>Multiple signals bring greater reliability and accuracy</a:t>
          </a:r>
          <a:endParaRPr lang="en-GB" sz="2000" kern="1200" dirty="0">
            <a:solidFill>
              <a:schemeClr val="tx1">
                <a:lumMod val="65000"/>
                <a:lumOff val="35000"/>
              </a:schemeClr>
            </a:solidFill>
          </a:endParaRPr>
        </a:p>
      </dsp:txBody>
      <dsp:txXfrm>
        <a:off x="0" y="3072939"/>
        <a:ext cx="9820886" cy="1701000"/>
      </dsp:txXfrm>
    </dsp:sp>
    <dsp:sp modelId="{D48F2AAF-C16F-4A33-BA9E-D46BBF0A4507}">
      <dsp:nvSpPr>
        <dsp:cNvPr id="0" name=""/>
        <dsp:cNvSpPr/>
      </dsp:nvSpPr>
      <dsp:spPr>
        <a:xfrm>
          <a:off x="491044" y="2630139"/>
          <a:ext cx="6874620" cy="885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844" tIns="0" rIns="259844" bIns="0" numCol="1" spcCol="1270" anchor="ctr" anchorCtr="0">
          <a:noAutofit/>
        </a:bodyPr>
        <a:lstStyle/>
        <a:p>
          <a:pPr lvl="0" algn="l" defTabSz="1333500">
            <a:lnSpc>
              <a:spcPct val="90000"/>
            </a:lnSpc>
            <a:spcBef>
              <a:spcPct val="0"/>
            </a:spcBef>
            <a:spcAft>
              <a:spcPct val="35000"/>
            </a:spcAft>
          </a:pPr>
          <a:r>
            <a:rPr lang="en-US" sz="3000" kern="1200" dirty="0" smtClean="0"/>
            <a:t>E6: 3</a:t>
          </a:r>
          <a:r>
            <a:rPr lang="en-US" sz="3000" kern="1200" baseline="30000" dirty="0" smtClean="0"/>
            <a:t>rd </a:t>
          </a:r>
          <a:r>
            <a:rPr lang="en-US" sz="3000" kern="1200" dirty="0" smtClean="0"/>
            <a:t>Frequency</a:t>
          </a:r>
          <a:endParaRPr lang="en-GB" sz="3000" kern="1200" dirty="0"/>
        </a:p>
      </dsp:txBody>
      <dsp:txXfrm>
        <a:off x="534275" y="2673370"/>
        <a:ext cx="6788158" cy="7991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4F40A-20D0-45E2-90F5-03C46D42CABF}">
      <dsp:nvSpPr>
        <dsp:cNvPr id="0" name=""/>
        <dsp:cNvSpPr/>
      </dsp:nvSpPr>
      <dsp:spPr>
        <a:xfrm>
          <a:off x="1493065" y="1249162"/>
          <a:ext cx="1547769" cy="1243737"/>
        </a:xfrm>
        <a:prstGeom prst="ellipse">
          <a:avLst/>
        </a:prstGeom>
        <a:gradFill rotWithShape="0">
          <a:gsLst>
            <a:gs pos="0">
              <a:srgbClr val="576477">
                <a:lumMod val="98000"/>
                <a:lumOff val="2000"/>
              </a:srgbClr>
            </a:gs>
            <a:gs pos="100000">
              <a:srgbClr val="576477">
                <a:lumMod val="99000"/>
              </a:srgbClr>
            </a:gs>
            <a:gs pos="50000">
              <a:srgbClr val="576477"/>
            </a:gs>
            <a:gs pos="100000">
              <a:srgbClr val="576477"/>
            </a:gs>
          </a:gsLst>
          <a:lin ang="5400000" scaled="1"/>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smtClean="0"/>
            <a:t>Development of new value-added services</a:t>
          </a:r>
        </a:p>
        <a:p>
          <a:pPr lvl="0" algn="ctr" defTabSz="533400">
            <a:lnSpc>
              <a:spcPct val="90000"/>
            </a:lnSpc>
            <a:spcBef>
              <a:spcPct val="0"/>
            </a:spcBef>
            <a:spcAft>
              <a:spcPct val="35000"/>
            </a:spcAft>
          </a:pPr>
          <a:r>
            <a:rPr lang="en-GB" sz="1200" b="1" kern="1200" dirty="0" smtClean="0"/>
            <a:t>Improvement of existing ones </a:t>
          </a:r>
          <a:endParaRPr lang="en-GB" sz="1200" b="1" kern="1200" dirty="0"/>
        </a:p>
      </dsp:txBody>
      <dsp:txXfrm>
        <a:off x="1719731" y="1431303"/>
        <a:ext cx="1094437" cy="879455"/>
      </dsp:txXfrm>
    </dsp:sp>
    <dsp:sp modelId="{214F565F-5BDE-45BD-91C2-2EB6E4895E1E}">
      <dsp:nvSpPr>
        <dsp:cNvPr id="0" name=""/>
        <dsp:cNvSpPr/>
      </dsp:nvSpPr>
      <dsp:spPr>
        <a:xfrm rot="5400000">
          <a:off x="2170158" y="983936"/>
          <a:ext cx="193584" cy="3341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dirty="0"/>
        </a:p>
      </dsp:txBody>
      <dsp:txXfrm>
        <a:off x="2199196" y="1021739"/>
        <a:ext cx="135509" cy="200518"/>
      </dsp:txXfrm>
    </dsp:sp>
    <dsp:sp modelId="{726D633F-CB18-44B6-9E04-590F514B29C9}">
      <dsp:nvSpPr>
        <dsp:cNvPr id="0" name=""/>
        <dsp:cNvSpPr/>
      </dsp:nvSpPr>
      <dsp:spPr>
        <a:xfrm>
          <a:off x="1645081" y="-58707"/>
          <a:ext cx="1243737" cy="1105546"/>
        </a:xfrm>
        <a:prstGeom prst="ellips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smtClean="0"/>
            <a:t>Multi-Constellation</a:t>
          </a:r>
          <a:endParaRPr lang="en-GB" sz="1200" b="1" kern="1200" dirty="0"/>
        </a:p>
      </dsp:txBody>
      <dsp:txXfrm>
        <a:off x="1827222" y="103196"/>
        <a:ext cx="879455" cy="781740"/>
      </dsp:txXfrm>
    </dsp:sp>
    <dsp:sp modelId="{C1FC27E2-AD35-468D-9C56-2E929A63291E}">
      <dsp:nvSpPr>
        <dsp:cNvPr id="0" name=""/>
        <dsp:cNvSpPr/>
      </dsp:nvSpPr>
      <dsp:spPr>
        <a:xfrm rot="10800000">
          <a:off x="3050319" y="1703932"/>
          <a:ext cx="230907" cy="3341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dirty="0"/>
        </a:p>
      </dsp:txBody>
      <dsp:txXfrm>
        <a:off x="3119591" y="1770772"/>
        <a:ext cx="161635" cy="200518"/>
      </dsp:txXfrm>
    </dsp:sp>
    <dsp:sp modelId="{66E858E6-E52B-43D4-B694-154BFDDEFFFF}">
      <dsp:nvSpPr>
        <dsp:cNvPr id="0" name=""/>
        <dsp:cNvSpPr/>
      </dsp:nvSpPr>
      <dsp:spPr>
        <a:xfrm>
          <a:off x="3290163" y="1318258"/>
          <a:ext cx="1243737" cy="1105546"/>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smtClean="0"/>
            <a:t>OS-NMA*</a:t>
          </a:r>
        </a:p>
        <a:p>
          <a:pPr lvl="0" algn="ctr" defTabSz="533400">
            <a:lnSpc>
              <a:spcPct val="90000"/>
            </a:lnSpc>
            <a:spcBef>
              <a:spcPct val="0"/>
            </a:spcBef>
            <a:spcAft>
              <a:spcPct val="35000"/>
            </a:spcAft>
          </a:pPr>
          <a:r>
            <a:rPr lang="en-GB" sz="1200" b="1" kern="1200" dirty="0" smtClean="0"/>
            <a:t>SAS**</a:t>
          </a:r>
          <a:endParaRPr lang="en-GB" sz="1050" b="1" kern="1200" dirty="0"/>
        </a:p>
      </dsp:txBody>
      <dsp:txXfrm>
        <a:off x="3472304" y="1480161"/>
        <a:ext cx="879455" cy="781740"/>
      </dsp:txXfrm>
    </dsp:sp>
    <dsp:sp modelId="{141B39B1-7951-45F3-A975-B07896FBCE92}">
      <dsp:nvSpPr>
        <dsp:cNvPr id="0" name=""/>
        <dsp:cNvSpPr/>
      </dsp:nvSpPr>
      <dsp:spPr>
        <a:xfrm rot="16200000">
          <a:off x="2178247" y="2418019"/>
          <a:ext cx="177405" cy="3341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dirty="0"/>
        </a:p>
      </dsp:txBody>
      <dsp:txXfrm>
        <a:off x="2204858" y="2511470"/>
        <a:ext cx="124184" cy="200518"/>
      </dsp:txXfrm>
    </dsp:sp>
    <dsp:sp modelId="{AF84FDBD-D727-4923-9778-5EA5CF8DCE71}">
      <dsp:nvSpPr>
        <dsp:cNvPr id="0" name=""/>
        <dsp:cNvSpPr/>
      </dsp:nvSpPr>
      <dsp:spPr>
        <a:xfrm>
          <a:off x="1645081" y="2678314"/>
          <a:ext cx="1243737" cy="1105546"/>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smtClean="0"/>
            <a:t>Multipath Resistant</a:t>
          </a:r>
          <a:endParaRPr lang="en-GB" sz="1200" b="1" kern="1200" dirty="0"/>
        </a:p>
      </dsp:txBody>
      <dsp:txXfrm>
        <a:off x="1827222" y="2840217"/>
        <a:ext cx="879455" cy="781740"/>
      </dsp:txXfrm>
    </dsp:sp>
    <dsp:sp modelId="{D0DC3C48-7368-4AD1-9BEC-69B91F7BEF86}">
      <dsp:nvSpPr>
        <dsp:cNvPr id="0" name=""/>
        <dsp:cNvSpPr/>
      </dsp:nvSpPr>
      <dsp:spPr>
        <a:xfrm>
          <a:off x="1254439" y="1703932"/>
          <a:ext cx="238474" cy="3341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10800000">
        <a:off x="1254439" y="1770772"/>
        <a:ext cx="166932" cy="200518"/>
      </dsp:txXfrm>
    </dsp:sp>
    <dsp:sp modelId="{1C81B609-C3AD-4BCF-806D-939B8B84336A}">
      <dsp:nvSpPr>
        <dsp:cNvPr id="0" name=""/>
        <dsp:cNvSpPr/>
      </dsp:nvSpPr>
      <dsp:spPr>
        <a:xfrm>
          <a:off x="0" y="1318258"/>
          <a:ext cx="1243737" cy="1105546"/>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smtClean="0"/>
            <a:t>High Accuracy Service</a:t>
          </a:r>
          <a:endParaRPr lang="en-GB" sz="1200" b="1" kern="1200" dirty="0"/>
        </a:p>
      </dsp:txBody>
      <dsp:txXfrm>
        <a:off x="182141" y="1480161"/>
        <a:ext cx="879455" cy="78174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3429"/>
          </a:xfrm>
          <a:prstGeom prst="rect">
            <a:avLst/>
          </a:prstGeom>
        </p:spPr>
        <p:txBody>
          <a:bodyPr vert="horz" lIns="94778" tIns="47389" rIns="94778" bIns="47389" rtlCol="0"/>
          <a:lstStyle>
            <a:lvl1pPr algn="l">
              <a:defRPr sz="1200"/>
            </a:lvl1pPr>
          </a:lstStyle>
          <a:p>
            <a:endParaRPr lang="en-GB"/>
          </a:p>
        </p:txBody>
      </p:sp>
      <p:sp>
        <p:nvSpPr>
          <p:cNvPr id="3" name="Date Placeholder 2"/>
          <p:cNvSpPr>
            <a:spLocks noGrp="1"/>
          </p:cNvSpPr>
          <p:nvPr>
            <p:ph type="dt" sz="quarter" idx="1"/>
          </p:nvPr>
        </p:nvSpPr>
        <p:spPr>
          <a:xfrm>
            <a:off x="4023093" y="0"/>
            <a:ext cx="3077739" cy="513429"/>
          </a:xfrm>
          <a:prstGeom prst="rect">
            <a:avLst/>
          </a:prstGeom>
        </p:spPr>
        <p:txBody>
          <a:bodyPr vert="horz" lIns="94778" tIns="47389" rIns="94778" bIns="47389" rtlCol="0"/>
          <a:lstStyle>
            <a:lvl1pPr algn="r">
              <a:defRPr sz="1200"/>
            </a:lvl1pPr>
          </a:lstStyle>
          <a:p>
            <a:fld id="{970C1CA7-D2D5-4B5D-87FC-E8A025A11378}" type="datetimeFigureOut">
              <a:rPr lang="en-GB" smtClean="0"/>
              <a:t>26/11/2018</a:t>
            </a:fld>
            <a:endParaRPr lang="en-GB"/>
          </a:p>
        </p:txBody>
      </p:sp>
      <p:sp>
        <p:nvSpPr>
          <p:cNvPr id="4" name="Footer Placeholder 3"/>
          <p:cNvSpPr>
            <a:spLocks noGrp="1"/>
          </p:cNvSpPr>
          <p:nvPr>
            <p:ph type="ftr" sz="quarter" idx="2"/>
          </p:nvPr>
        </p:nvSpPr>
        <p:spPr>
          <a:xfrm>
            <a:off x="1" y="9719599"/>
            <a:ext cx="3077739" cy="513428"/>
          </a:xfrm>
          <a:prstGeom prst="rect">
            <a:avLst/>
          </a:prstGeom>
        </p:spPr>
        <p:txBody>
          <a:bodyPr vert="horz" lIns="94778" tIns="47389" rIns="94778" bIns="47389" rtlCol="0" anchor="b"/>
          <a:lstStyle>
            <a:lvl1pPr algn="l">
              <a:defRPr sz="1200"/>
            </a:lvl1pPr>
          </a:lstStyle>
          <a:p>
            <a:endParaRPr lang="en-GB"/>
          </a:p>
        </p:txBody>
      </p:sp>
      <p:sp>
        <p:nvSpPr>
          <p:cNvPr id="5" name="Slide Number Placeholder 4"/>
          <p:cNvSpPr>
            <a:spLocks noGrp="1"/>
          </p:cNvSpPr>
          <p:nvPr>
            <p:ph type="sldNum" sz="quarter" idx="3"/>
          </p:nvPr>
        </p:nvSpPr>
        <p:spPr>
          <a:xfrm>
            <a:off x="4023093" y="9719599"/>
            <a:ext cx="3077739" cy="513428"/>
          </a:xfrm>
          <a:prstGeom prst="rect">
            <a:avLst/>
          </a:prstGeom>
        </p:spPr>
        <p:txBody>
          <a:bodyPr vert="horz" lIns="94778" tIns="47389" rIns="94778" bIns="47389" rtlCol="0" anchor="b"/>
          <a:lstStyle>
            <a:lvl1pPr algn="r">
              <a:defRPr sz="1200"/>
            </a:lvl1pPr>
          </a:lstStyle>
          <a:p>
            <a:fld id="{DC0A9DD4-7613-4DB9-9399-46B4B527226B}" type="slidenum">
              <a:rPr lang="en-GB" smtClean="0"/>
              <a:t>‹#›</a:t>
            </a:fld>
            <a:endParaRPr lang="en-GB"/>
          </a:p>
        </p:txBody>
      </p:sp>
    </p:spTree>
    <p:extLst>
      <p:ext uri="{BB962C8B-B14F-4D97-AF65-F5344CB8AC3E}">
        <p14:creationId xmlns:p14="http://schemas.microsoft.com/office/powerpoint/2010/main" val="1425126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3429"/>
          </a:xfrm>
          <a:prstGeom prst="rect">
            <a:avLst/>
          </a:prstGeom>
        </p:spPr>
        <p:txBody>
          <a:bodyPr vert="horz" lIns="94778" tIns="47389" rIns="94778" bIns="47389" rtlCol="0"/>
          <a:lstStyle>
            <a:lvl1pPr algn="l">
              <a:defRPr sz="1200"/>
            </a:lvl1pPr>
          </a:lstStyle>
          <a:p>
            <a:endParaRPr lang="en-GB"/>
          </a:p>
        </p:txBody>
      </p:sp>
      <p:sp>
        <p:nvSpPr>
          <p:cNvPr id="3" name="Date Placeholder 2"/>
          <p:cNvSpPr>
            <a:spLocks noGrp="1"/>
          </p:cNvSpPr>
          <p:nvPr>
            <p:ph type="dt" idx="1"/>
          </p:nvPr>
        </p:nvSpPr>
        <p:spPr>
          <a:xfrm>
            <a:off x="4023093" y="0"/>
            <a:ext cx="3077739" cy="513429"/>
          </a:xfrm>
          <a:prstGeom prst="rect">
            <a:avLst/>
          </a:prstGeom>
        </p:spPr>
        <p:txBody>
          <a:bodyPr vert="horz" lIns="94778" tIns="47389" rIns="94778" bIns="47389" rtlCol="0"/>
          <a:lstStyle>
            <a:lvl1pPr algn="r">
              <a:defRPr sz="1200"/>
            </a:lvl1pPr>
          </a:lstStyle>
          <a:p>
            <a:fld id="{0D613692-BE5A-41F8-ADFC-FECD977EEEF5}" type="datetimeFigureOut">
              <a:rPr lang="en-GB" smtClean="0"/>
              <a:t>26/11/2018</a:t>
            </a:fld>
            <a:endParaRPr lang="en-GB"/>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4778" tIns="47389" rIns="94778" bIns="47389"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4778" tIns="47389" rIns="94778" bIns="473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719599"/>
            <a:ext cx="3077739" cy="513428"/>
          </a:xfrm>
          <a:prstGeom prst="rect">
            <a:avLst/>
          </a:prstGeom>
        </p:spPr>
        <p:txBody>
          <a:bodyPr vert="horz" lIns="94778" tIns="47389" rIns="94778" bIns="47389" rtlCol="0" anchor="b"/>
          <a:lstStyle>
            <a:lvl1pPr algn="l">
              <a:defRPr sz="1200"/>
            </a:lvl1pPr>
          </a:lstStyle>
          <a:p>
            <a:endParaRPr lang="en-GB"/>
          </a:p>
        </p:txBody>
      </p:sp>
      <p:sp>
        <p:nvSpPr>
          <p:cNvPr id="7" name="Slide Number Placeholder 6"/>
          <p:cNvSpPr>
            <a:spLocks noGrp="1"/>
          </p:cNvSpPr>
          <p:nvPr>
            <p:ph type="sldNum" sz="quarter" idx="5"/>
          </p:nvPr>
        </p:nvSpPr>
        <p:spPr>
          <a:xfrm>
            <a:off x="4023093" y="9719599"/>
            <a:ext cx="3077739" cy="513428"/>
          </a:xfrm>
          <a:prstGeom prst="rect">
            <a:avLst/>
          </a:prstGeom>
        </p:spPr>
        <p:txBody>
          <a:bodyPr vert="horz" lIns="94778" tIns="47389" rIns="94778" bIns="47389" rtlCol="0" anchor="b"/>
          <a:lstStyle>
            <a:lvl1pPr algn="r">
              <a:defRPr sz="1200"/>
            </a:lvl1pPr>
          </a:lstStyle>
          <a:p>
            <a:fld id="{9E6E47FF-7608-4EEF-A5B1-5FA6944055C1}" type="slidenum">
              <a:rPr lang="en-GB" smtClean="0"/>
              <a:t>‹#›</a:t>
            </a:fld>
            <a:endParaRPr lang="en-GB"/>
          </a:p>
        </p:txBody>
      </p:sp>
    </p:spTree>
    <p:extLst>
      <p:ext uri="{BB962C8B-B14F-4D97-AF65-F5344CB8AC3E}">
        <p14:creationId xmlns:p14="http://schemas.microsoft.com/office/powerpoint/2010/main" val="1749710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smtClean="0"/>
              <a:t>SAT 16-18 Usable, 15</a:t>
            </a:r>
            <a:r>
              <a:rPr lang="en-GB" baseline="0" dirty="0" smtClean="0"/>
              <a:t> and 19-22</a:t>
            </a:r>
            <a:r>
              <a:rPr lang="en-GB" dirty="0" smtClean="0"/>
              <a:t> Under </a:t>
            </a:r>
            <a:r>
              <a:rPr lang="en-GB" dirty="0" err="1" smtClean="0"/>
              <a:t>Commisioning</a:t>
            </a:r>
            <a:endParaRPr lang="en-GB" dirty="0" smtClean="0"/>
          </a:p>
          <a:p>
            <a:r>
              <a:rPr lang="en-GB" dirty="0" smtClean="0"/>
              <a:t>2</a:t>
            </a:r>
            <a:r>
              <a:rPr lang="en-GB" baseline="30000" dirty="0" smtClean="0"/>
              <a:t>nd</a:t>
            </a:r>
            <a:r>
              <a:rPr lang="en-GB" dirty="0" smtClean="0"/>
              <a:t> of August</a:t>
            </a:r>
            <a:r>
              <a:rPr lang="en-GB" baseline="0" dirty="0" smtClean="0"/>
              <a:t> – 3 new satellites inserted in the nominal constellation</a:t>
            </a:r>
            <a:endParaRPr lang="en-GB" dirty="0"/>
          </a:p>
        </p:txBody>
      </p:sp>
      <p:sp>
        <p:nvSpPr>
          <p:cNvPr id="4" name="Slide Number Placeholder 3"/>
          <p:cNvSpPr>
            <a:spLocks noGrp="1"/>
          </p:cNvSpPr>
          <p:nvPr>
            <p:ph type="sldNum" sz="quarter" idx="10"/>
          </p:nvPr>
        </p:nvSpPr>
        <p:spPr/>
        <p:txBody>
          <a:bodyPr/>
          <a:lstStyle/>
          <a:p>
            <a:fld id="{9E6E47FF-7608-4EEF-A5B1-5FA6944055C1}" type="slidenum">
              <a:rPr lang="en-GB" smtClean="0"/>
              <a:t>4</a:t>
            </a:fld>
            <a:endParaRPr lang="en-GB"/>
          </a:p>
        </p:txBody>
      </p:sp>
    </p:spTree>
    <p:extLst>
      <p:ext uri="{BB962C8B-B14F-4D97-AF65-F5344CB8AC3E}">
        <p14:creationId xmlns:p14="http://schemas.microsoft.com/office/powerpoint/2010/main" val="86403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6300" cy="335121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6E47FF-7608-4EEF-A5B1-5FA6944055C1}" type="slidenum">
              <a:rPr lang="en-GB" smtClean="0"/>
              <a:t>42</a:t>
            </a:fld>
            <a:endParaRPr lang="en-GB"/>
          </a:p>
        </p:txBody>
      </p:sp>
    </p:spTree>
    <p:extLst>
      <p:ext uri="{BB962C8B-B14F-4D97-AF65-F5344CB8AC3E}">
        <p14:creationId xmlns:p14="http://schemas.microsoft.com/office/powerpoint/2010/main" val="86636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6300" cy="335121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6E47FF-7608-4EEF-A5B1-5FA6944055C1}" type="slidenum">
              <a:rPr lang="en-GB" smtClean="0"/>
              <a:t>7</a:t>
            </a:fld>
            <a:endParaRPr lang="en-GB"/>
          </a:p>
        </p:txBody>
      </p:sp>
    </p:spTree>
    <p:extLst>
      <p:ext uri="{BB962C8B-B14F-4D97-AF65-F5344CB8AC3E}">
        <p14:creationId xmlns:p14="http://schemas.microsoft.com/office/powerpoint/2010/main" val="271633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technology report</a:t>
            </a:r>
          </a:p>
          <a:p>
            <a:r>
              <a:rPr lang="en-GB" dirty="0" smtClean="0"/>
              <a:t>Galileo services</a:t>
            </a:r>
            <a:r>
              <a:rPr lang="en-GB" baseline="0" dirty="0" smtClean="0"/>
              <a:t> are defined on specific </a:t>
            </a:r>
            <a:r>
              <a:rPr lang="en-GB" dirty="0" smtClean="0"/>
              <a:t>frequencies and their signal components. </a:t>
            </a:r>
          </a:p>
          <a:p>
            <a:r>
              <a:rPr lang="en-GB" dirty="0" smtClean="0"/>
              <a:t>Some</a:t>
            </a:r>
            <a:r>
              <a:rPr lang="en-GB" baseline="0" dirty="0" smtClean="0"/>
              <a:t> of the signals carry data and others do not – pilot signals. The pilot signals improve data demodulation.</a:t>
            </a:r>
            <a:endParaRPr lang="en-GB" dirty="0"/>
          </a:p>
        </p:txBody>
      </p:sp>
      <p:sp>
        <p:nvSpPr>
          <p:cNvPr id="4" name="Slide Number Placeholder 3"/>
          <p:cNvSpPr>
            <a:spLocks noGrp="1"/>
          </p:cNvSpPr>
          <p:nvPr>
            <p:ph type="sldNum" sz="quarter" idx="10"/>
          </p:nvPr>
        </p:nvSpPr>
        <p:spPr/>
        <p:txBody>
          <a:bodyPr/>
          <a:lstStyle/>
          <a:p>
            <a:fld id="{9E6E47FF-7608-4EEF-A5B1-5FA6944055C1}" type="slidenum">
              <a:rPr lang="en-GB" smtClean="0"/>
              <a:t>9</a:t>
            </a:fld>
            <a:endParaRPr lang="en-GB"/>
          </a:p>
        </p:txBody>
      </p:sp>
    </p:spTree>
    <p:extLst>
      <p:ext uri="{BB962C8B-B14F-4D97-AF65-F5344CB8AC3E}">
        <p14:creationId xmlns:p14="http://schemas.microsoft.com/office/powerpoint/2010/main" val="14189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2">
                    <a:lumMod val="50000"/>
                  </a:schemeClr>
                </a:solidFill>
              </a:rPr>
              <a:t>AD1:</a:t>
            </a:r>
            <a:r>
              <a:rPr lang="en-GB" sz="1200" baseline="0" dirty="0" smtClean="0">
                <a:solidFill>
                  <a:schemeClr val="bg2">
                    <a:lumMod val="50000"/>
                  </a:schemeClr>
                </a:solidFill>
              </a:rPr>
              <a:t> </a:t>
            </a:r>
            <a:r>
              <a:rPr lang="en-GB" sz="1200" dirty="0" smtClean="0">
                <a:solidFill>
                  <a:schemeClr val="bg2">
                    <a:lumMod val="50000"/>
                  </a:schemeClr>
                </a:solidFill>
              </a:rPr>
              <a:t>Ionosphere in EU (to be confirmed): It will be the so-called  PPP-RTK (which</a:t>
            </a:r>
            <a:r>
              <a:rPr lang="en-GB" sz="1200" baseline="0" dirty="0" smtClean="0">
                <a:solidFill>
                  <a:schemeClr val="bg2">
                    <a:lumMod val="50000"/>
                  </a:schemeClr>
                </a:solidFill>
              </a:rPr>
              <a:t> is not RTK like, the only commonality is the need for denser network of base stations</a:t>
            </a:r>
            <a:r>
              <a:rPr lang="en-GB" sz="1200" dirty="0" smtClean="0">
                <a:solidFill>
                  <a:schemeClr val="bg2">
                    <a:lumMod val="50000"/>
                  </a:schemeClr>
                </a:solidFill>
              </a:rPr>
              <a:t>) , then convergence few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2">
                    <a:lumMod val="50000"/>
                  </a:schemeClr>
                </a:solidFill>
              </a:rPr>
              <a:t>AD2: HAS data transmitted </a:t>
            </a:r>
            <a:r>
              <a:rPr lang="en-GB" sz="1200" b="1" dirty="0" smtClean="0">
                <a:solidFill>
                  <a:schemeClr val="bg2">
                    <a:lumMod val="50000"/>
                  </a:schemeClr>
                </a:solidFill>
              </a:rPr>
              <a:t>openly, for free</a:t>
            </a:r>
            <a:r>
              <a:rPr lang="en-GB" sz="1200" dirty="0" smtClean="0">
                <a:solidFill>
                  <a:schemeClr val="bg2">
                    <a:lumMod val="50000"/>
                  </a:schemeClr>
                </a:solidFill>
              </a:rPr>
              <a:t>, (based on, used as a starting point) </a:t>
            </a:r>
            <a:r>
              <a:rPr lang="en-GB" sz="1200" b="1" dirty="0" smtClean="0">
                <a:solidFill>
                  <a:schemeClr val="bg2">
                    <a:lumMod val="50000"/>
                  </a:schemeClr>
                </a:solidFill>
              </a:rPr>
              <a:t>open standard format RTCM CSSR </a:t>
            </a:r>
            <a:r>
              <a:rPr lang="en-GB" sz="1200" b="0" dirty="0" smtClean="0">
                <a:solidFill>
                  <a:schemeClr val="bg2">
                    <a:lumMod val="50000"/>
                  </a:schemeClr>
                </a:solidFill>
              </a:rPr>
              <a:t>(format</a:t>
            </a:r>
            <a:r>
              <a:rPr lang="en-GB" sz="1200" b="0" baseline="0" dirty="0" smtClean="0">
                <a:solidFill>
                  <a:schemeClr val="bg2">
                    <a:lumMod val="50000"/>
                  </a:schemeClr>
                </a:solidFill>
              </a:rPr>
              <a:t> under definition): It is going to be similar as </a:t>
            </a:r>
            <a:r>
              <a:rPr lang="en-GB" sz="1200" dirty="0" smtClean="0">
                <a:solidFill>
                  <a:schemeClr val="bg2">
                    <a:lumMod val="50000"/>
                  </a:schemeClr>
                </a:solidFill>
              </a:rPr>
              <a:t>QZSS’s CLAS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bg2">
                  <a:lumMod val="50000"/>
                </a:schemeClr>
              </a:solidFill>
            </a:endParaRPr>
          </a:p>
          <a:p>
            <a:endParaRPr lang="en-GB" dirty="0"/>
          </a:p>
        </p:txBody>
      </p:sp>
      <p:sp>
        <p:nvSpPr>
          <p:cNvPr id="4" name="Slide Number Placeholder 3"/>
          <p:cNvSpPr>
            <a:spLocks noGrp="1"/>
          </p:cNvSpPr>
          <p:nvPr>
            <p:ph type="sldNum" sz="quarter" idx="10"/>
          </p:nvPr>
        </p:nvSpPr>
        <p:spPr/>
        <p:txBody>
          <a:bodyPr/>
          <a:lstStyle/>
          <a:p>
            <a:fld id="{9E6E47FF-7608-4EEF-A5B1-5FA6944055C1}" type="slidenum">
              <a:rPr lang="en-GB" smtClean="0"/>
              <a:t>10</a:t>
            </a:fld>
            <a:endParaRPr lang="en-GB"/>
          </a:p>
        </p:txBody>
      </p:sp>
    </p:spTree>
    <p:extLst>
      <p:ext uri="{BB962C8B-B14F-4D97-AF65-F5344CB8AC3E}">
        <p14:creationId xmlns:p14="http://schemas.microsoft.com/office/powerpoint/2010/main" val="347080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6E47FF-7608-4EEF-A5B1-5FA6944055C1}" type="slidenum">
              <a:rPr lang="en-GB" smtClean="0"/>
              <a:t>12</a:t>
            </a:fld>
            <a:endParaRPr lang="en-GB"/>
          </a:p>
        </p:txBody>
      </p:sp>
    </p:spTree>
    <p:extLst>
      <p:ext uri="{BB962C8B-B14F-4D97-AF65-F5344CB8AC3E}">
        <p14:creationId xmlns:p14="http://schemas.microsoft.com/office/powerpoint/2010/main" val="252561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solidFill>
                  <a:srgbClr val="000000"/>
                </a:solidFill>
                <a:latin typeface="Courier New"/>
              </a:rPr>
              <a:t>TimeNanos</a:t>
            </a:r>
            <a:r>
              <a:rPr lang="en-US" sz="1200" dirty="0" smtClean="0">
                <a:solidFill>
                  <a:srgbClr val="000000"/>
                </a:solidFill>
                <a:latin typeface="Courier New"/>
              </a:rPr>
              <a:t> = Hardware Receiver Time</a:t>
            </a:r>
            <a:endParaRPr lang="en-GB" dirty="0"/>
          </a:p>
        </p:txBody>
      </p:sp>
      <p:sp>
        <p:nvSpPr>
          <p:cNvPr id="4" name="Slide Number Placeholder 3"/>
          <p:cNvSpPr>
            <a:spLocks noGrp="1"/>
          </p:cNvSpPr>
          <p:nvPr>
            <p:ph type="sldNum" sz="quarter" idx="10"/>
          </p:nvPr>
        </p:nvSpPr>
        <p:spPr/>
        <p:txBody>
          <a:bodyPr/>
          <a:lstStyle/>
          <a:p>
            <a:fld id="{9E6E47FF-7608-4EEF-A5B1-5FA6944055C1}" type="slidenum">
              <a:rPr lang="en-GB" smtClean="0"/>
              <a:t>15</a:t>
            </a:fld>
            <a:endParaRPr lang="en-GB"/>
          </a:p>
        </p:txBody>
      </p:sp>
    </p:spTree>
    <p:extLst>
      <p:ext uri="{BB962C8B-B14F-4D97-AF65-F5344CB8AC3E}">
        <p14:creationId xmlns:p14="http://schemas.microsoft.com/office/powerpoint/2010/main" val="227882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6E47FF-7608-4EEF-A5B1-5FA6944055C1}" type="slidenum">
              <a:rPr lang="en-GB" smtClean="0"/>
              <a:t>25</a:t>
            </a:fld>
            <a:endParaRPr lang="en-GB"/>
          </a:p>
        </p:txBody>
      </p:sp>
    </p:spTree>
    <p:extLst>
      <p:ext uri="{BB962C8B-B14F-4D97-AF65-F5344CB8AC3E}">
        <p14:creationId xmlns:p14="http://schemas.microsoft.com/office/powerpoint/2010/main" val="913495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6E47FF-7608-4EEF-A5B1-5FA6944055C1}" type="slidenum">
              <a:rPr lang="en-GB" smtClean="0"/>
              <a:t>40</a:t>
            </a:fld>
            <a:endParaRPr lang="en-GB"/>
          </a:p>
        </p:txBody>
      </p:sp>
    </p:spTree>
    <p:extLst>
      <p:ext uri="{BB962C8B-B14F-4D97-AF65-F5344CB8AC3E}">
        <p14:creationId xmlns:p14="http://schemas.microsoft.com/office/powerpoint/2010/main" val="96213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L1 is more widely separated from E5 therefore supports easier to e</a:t>
            </a:r>
            <a:r>
              <a:rPr lang="en-GB" dirty="0" smtClean="0"/>
              <a:t>liminate</a:t>
            </a:r>
            <a:r>
              <a:rPr lang="en-GB" baseline="0" dirty="0" smtClean="0"/>
              <a:t> ionospheric errors: by comparing difference between ionospheric delays on the two frequencies. </a:t>
            </a:r>
            <a:endParaRPr lang="en-GB" dirty="0"/>
          </a:p>
        </p:txBody>
      </p:sp>
      <p:sp>
        <p:nvSpPr>
          <p:cNvPr id="4" name="Slide Number Placeholder 3"/>
          <p:cNvSpPr>
            <a:spLocks noGrp="1"/>
          </p:cNvSpPr>
          <p:nvPr>
            <p:ph type="sldNum" sz="quarter" idx="10"/>
          </p:nvPr>
        </p:nvSpPr>
        <p:spPr/>
        <p:txBody>
          <a:bodyPr/>
          <a:lstStyle/>
          <a:p>
            <a:fld id="{9E6E47FF-7608-4EEF-A5B1-5FA6944055C1}" type="slidenum">
              <a:rPr lang="en-GB" smtClean="0"/>
              <a:t>41</a:t>
            </a:fld>
            <a:endParaRPr lang="en-GB"/>
          </a:p>
        </p:txBody>
      </p:sp>
    </p:spTree>
    <p:extLst>
      <p:ext uri="{BB962C8B-B14F-4D97-AF65-F5344CB8AC3E}">
        <p14:creationId xmlns:p14="http://schemas.microsoft.com/office/powerpoint/2010/main" val="1286378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facebook.com/EuropeanGnssAgency/" TargetMode="External"/><Relationship Id="rId13" Type="http://schemas.openxmlformats.org/officeDocument/2006/relationships/hyperlink" Target="https://www.gsa.europa.eu/subscribe-gsa-today" TargetMode="External"/><Relationship Id="rId1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hyperlink" Target="https://twitter.com/EGNOSPortal/" TargetMode="External"/><Relationship Id="rId12" Type="http://schemas.openxmlformats.org/officeDocument/2006/relationships/image" Target="../media/image13.jpeg"/><Relationship Id="rId17" Type="http://schemas.openxmlformats.org/officeDocument/2006/relationships/hyperlink" Target="http://www.gsa.europa.eu/" TargetMode="External"/><Relationship Id="rId2" Type="http://schemas.openxmlformats.org/officeDocument/2006/relationships/image" Target="../media/image8.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hyperlink" Target="https://twitter.com/eu_gnss" TargetMode="External"/><Relationship Id="rId11" Type="http://schemas.openxmlformats.org/officeDocument/2006/relationships/image" Target="../media/image12.png"/><Relationship Id="rId5" Type="http://schemas.openxmlformats.org/officeDocument/2006/relationships/image" Target="../media/image11.png"/><Relationship Id="rId15" Type="http://schemas.openxmlformats.org/officeDocument/2006/relationships/hyperlink" Target="https://www.linkedin.com/company/european-gnss-agency" TargetMode="External"/><Relationship Id="rId10" Type="http://schemas.openxmlformats.org/officeDocument/2006/relationships/hyperlink" Target="https://www.linkedin.com/groups/6957128" TargetMode="External"/><Relationship Id="rId4" Type="http://schemas.openxmlformats.org/officeDocument/2006/relationships/image" Target="../media/image10.png"/><Relationship Id="rId9" Type="http://schemas.openxmlformats.org/officeDocument/2006/relationships/hyperlink" Target="https://www.youtube.com/user/egnos1" TargetMode="External"/><Relationship Id="rId14" Type="http://schemas.openxmlformats.org/officeDocument/2006/relationships/hyperlink" Target="http://www.slideshare.net/EU_GNSS"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65500" y="4215485"/>
            <a:ext cx="8464550" cy="1085849"/>
          </a:xfrm>
        </p:spPr>
        <p:txBody>
          <a:bodyPr anchor="b"/>
          <a:lstStyle>
            <a:lvl1pPr algn="l">
              <a:defRPr sz="6000" baseline="0">
                <a:solidFill>
                  <a:schemeClr val="tx1">
                    <a:lumMod val="65000"/>
                    <a:lumOff val="35000"/>
                  </a:schemeClr>
                </a:solidFill>
              </a:defRPr>
            </a:lvl1pPr>
          </a:lstStyle>
          <a:p>
            <a:r>
              <a:rPr lang="en-US" dirty="0" smtClean="0"/>
              <a:t>Presentation Title</a:t>
            </a:r>
            <a:endParaRPr lang="en-GB" dirty="0"/>
          </a:p>
        </p:txBody>
      </p:sp>
      <p:sp>
        <p:nvSpPr>
          <p:cNvPr id="3" name="Subtitle 2"/>
          <p:cNvSpPr>
            <a:spLocks noGrp="1"/>
          </p:cNvSpPr>
          <p:nvPr>
            <p:ph type="subTitle" idx="1" hasCustomPrompt="1"/>
          </p:nvPr>
        </p:nvSpPr>
        <p:spPr>
          <a:xfrm>
            <a:off x="3365500" y="5335192"/>
            <a:ext cx="8464550" cy="397786"/>
          </a:xfrm>
        </p:spPr>
        <p:txBody>
          <a:bodyPr/>
          <a:lstStyle>
            <a:lvl1pPr marL="0" indent="0" algn="l">
              <a:buNone/>
              <a:defRPr sz="2400" baseline="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Place/Conference Name</a:t>
            </a:r>
            <a:endParaRPr lang="en-GB" dirty="0"/>
          </a:p>
        </p:txBody>
      </p:sp>
      <p:sp>
        <p:nvSpPr>
          <p:cNvPr id="12" name="Content Placeholder 11"/>
          <p:cNvSpPr>
            <a:spLocks noGrp="1"/>
          </p:cNvSpPr>
          <p:nvPr>
            <p:ph sz="quarter" idx="11" hasCustomPrompt="1"/>
          </p:nvPr>
        </p:nvSpPr>
        <p:spPr>
          <a:xfrm>
            <a:off x="3365500" y="6235604"/>
            <a:ext cx="8464550" cy="384401"/>
          </a:xfrm>
        </p:spPr>
        <p:txBody>
          <a:bodyPr>
            <a:normAutofit/>
          </a:bodyPr>
          <a:lstStyle>
            <a:lvl1pPr marL="0" indent="0">
              <a:buFont typeface="Arial" panose="020B0604020202020204" pitchFamily="34" charset="0"/>
              <a:buNone/>
              <a:defRPr sz="1800" baseline="0">
                <a:solidFill>
                  <a:srgbClr val="3399FF"/>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Date, Country</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8223"/>
          <a:stretch/>
        </p:blipFill>
        <p:spPr>
          <a:xfrm>
            <a:off x="0" y="442811"/>
            <a:ext cx="12192000" cy="3688948"/>
          </a:xfrm>
          <a:prstGeom prst="rect">
            <a:avLst/>
          </a:prstGeom>
          <a:blipFill>
            <a:blip r:embed="rId3"/>
            <a:tile tx="0" ty="0" sx="100000" sy="100000" flip="none" algn="tl"/>
          </a:blipFill>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72" y="5301334"/>
            <a:ext cx="1758426" cy="1318671"/>
          </a:xfrm>
          <a:prstGeom prst="rect">
            <a:avLst/>
          </a:prstGeom>
        </p:spPr>
      </p:pic>
      <p:sp>
        <p:nvSpPr>
          <p:cNvPr id="19" name="Text Placeholder 18"/>
          <p:cNvSpPr>
            <a:spLocks noGrp="1"/>
          </p:cNvSpPr>
          <p:nvPr>
            <p:ph type="body" sz="quarter" idx="12" hasCustomPrompt="1"/>
          </p:nvPr>
        </p:nvSpPr>
        <p:spPr>
          <a:xfrm>
            <a:off x="3365500" y="5766836"/>
            <a:ext cx="8464550" cy="468768"/>
          </a:xfrm>
        </p:spPr>
        <p:txBody>
          <a:bodyPr>
            <a:normAutofit/>
          </a:bodyPr>
          <a:lstStyle>
            <a:lvl1pPr marL="0" indent="0">
              <a:buNone/>
              <a:defRPr sz="1800" b="1" baseline="0">
                <a:solidFill>
                  <a:schemeClr val="tx1">
                    <a:lumMod val="65000"/>
                    <a:lumOff val="35000"/>
                  </a:schemeClr>
                </a:solidFill>
                <a:latin typeface="+mn-lt"/>
              </a:defRPr>
            </a:lvl1pPr>
          </a:lstStyle>
          <a:p>
            <a:pPr lvl="0"/>
            <a:r>
              <a:rPr lang="en-US" dirty="0" smtClean="0"/>
              <a:t>Speaker Name</a:t>
            </a:r>
            <a:endParaRPr lang="en-GB"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372" y="4333875"/>
            <a:ext cx="2496978" cy="800582"/>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8223"/>
          <a:stretch/>
        </p:blipFill>
        <p:spPr>
          <a:xfrm>
            <a:off x="0" y="442811"/>
            <a:ext cx="12192000" cy="3688948"/>
          </a:xfrm>
          <a:prstGeom prst="rect">
            <a:avLst/>
          </a:prstGeom>
          <a:blipFill>
            <a:blip r:embed="rId3"/>
            <a:tile tx="0" ty="0" sx="100000" sy="100000" flip="none" algn="tl"/>
          </a:blipFill>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6572" y="5301334"/>
            <a:ext cx="1758426" cy="1318671"/>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9372" y="4333875"/>
            <a:ext cx="2496978" cy="800582"/>
          </a:xfrm>
          <a:prstGeom prst="rect">
            <a:avLst/>
          </a:prstGeom>
        </p:spPr>
      </p:pic>
    </p:spTree>
    <p:extLst>
      <p:ext uri="{BB962C8B-B14F-4D97-AF65-F5344CB8AC3E}">
        <p14:creationId xmlns:p14="http://schemas.microsoft.com/office/powerpoint/2010/main" val="19346174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51256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839788" y="2057400"/>
            <a:ext cx="3932237" cy="4055724"/>
          </a:xfrm>
        </p:spPr>
        <p:txBody>
          <a:bodyPr/>
          <a:lstStyle>
            <a:lvl1pPr marL="0" indent="0">
              <a:buNone/>
              <a:defRPr sz="1600">
                <a:solidFill>
                  <a:schemeClr val="tx1">
                    <a:lumMod val="65000"/>
                    <a:lumOff val="35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Content Placeholder 4"/>
          <p:cNvSpPr>
            <a:spLocks noGrp="1"/>
          </p:cNvSpPr>
          <p:nvPr>
            <p:ph sz="quarter" idx="10" hasCustomPrompt="1"/>
          </p:nvPr>
        </p:nvSpPr>
        <p:spPr>
          <a:xfrm>
            <a:off x="839788" y="318408"/>
            <a:ext cx="3932237" cy="1559606"/>
          </a:xfrm>
        </p:spPr>
        <p:txBody>
          <a:bodyPr anchor="ctr"/>
          <a:lstStyle>
            <a:lvl1pPr marL="0" indent="0">
              <a:buNone/>
              <a:defRPr b="1">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SLIDE TITLE HERE</a:t>
            </a:r>
            <a:endParaRPr lang="en-GB" dirty="0"/>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270120"/>
            <a:ext cx="1238981" cy="717305"/>
          </a:xfrm>
          <a:prstGeom prst="rect">
            <a:avLst/>
          </a:prstGeom>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819" y="270120"/>
            <a:ext cx="1238981" cy="717305"/>
          </a:xfrm>
          <a:prstGeom prst="rect">
            <a:avLst/>
          </a:prstGeom>
        </p:spPr>
      </p:pic>
    </p:spTree>
    <p:extLst>
      <p:ext uri="{BB962C8B-B14F-4D97-AF65-F5344CB8AC3E}">
        <p14:creationId xmlns:p14="http://schemas.microsoft.com/office/powerpoint/2010/main" val="9398309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nd slat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520DCBE-BED3-4734-8114-7FD920ACA4E7}" type="slidenum">
              <a:rPr lang="en-GB" smtClean="0"/>
              <a:t>‹#›</a:t>
            </a:fld>
            <a:endParaRPr lang="en-GB"/>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594" y="4284961"/>
            <a:ext cx="272334" cy="522099"/>
          </a:xfrm>
          <a:prstGeom prst="rect">
            <a:avLst/>
          </a:prstGeom>
        </p:spPr>
      </p:pic>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7663" y="3230108"/>
            <a:ext cx="550664" cy="5506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164" y="3309126"/>
            <a:ext cx="596383" cy="4855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63" y="2434372"/>
            <a:ext cx="550664" cy="386013"/>
          </a:xfrm>
          <a:prstGeom prst="rect">
            <a:avLst/>
          </a:prstGeom>
        </p:spPr>
      </p:pic>
      <p:sp>
        <p:nvSpPr>
          <p:cNvPr id="10" name="TextBox 9"/>
          <p:cNvSpPr txBox="1"/>
          <p:nvPr/>
        </p:nvSpPr>
        <p:spPr>
          <a:xfrm>
            <a:off x="2132905" y="3217895"/>
            <a:ext cx="3017521"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6"/>
              </a:rPr>
              <a:t>GSA Twitter - @EU_GNSS</a:t>
            </a:r>
            <a:endParaRPr lang="en-GB" dirty="0">
              <a:solidFill>
                <a:schemeClr val="tx1">
                  <a:lumMod val="65000"/>
                  <a:lumOff val="35000"/>
                </a:schemeClr>
              </a:solidFill>
              <a:latin typeface="+mj-lt"/>
            </a:endParaRPr>
          </a:p>
        </p:txBody>
      </p:sp>
      <p:sp>
        <p:nvSpPr>
          <p:cNvPr id="11" name="TextBox 10"/>
          <p:cNvSpPr txBox="1"/>
          <p:nvPr/>
        </p:nvSpPr>
        <p:spPr>
          <a:xfrm>
            <a:off x="2132905" y="3464526"/>
            <a:ext cx="3241965"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7"/>
              </a:rPr>
              <a:t>EGNOS Twitter - @</a:t>
            </a:r>
            <a:r>
              <a:rPr lang="en-GB" dirty="0" err="1" smtClean="0">
                <a:solidFill>
                  <a:schemeClr val="tx1">
                    <a:lumMod val="65000"/>
                    <a:lumOff val="35000"/>
                  </a:schemeClr>
                </a:solidFill>
                <a:latin typeface="+mj-lt"/>
                <a:hlinkClick r:id="rId7"/>
              </a:rPr>
              <a:t>EGNOSPortal</a:t>
            </a:r>
            <a:r>
              <a:rPr lang="en-GB" dirty="0" smtClean="0">
                <a:solidFill>
                  <a:schemeClr val="tx1">
                    <a:lumMod val="65000"/>
                    <a:lumOff val="35000"/>
                  </a:schemeClr>
                </a:solidFill>
                <a:latin typeface="+mj-lt"/>
                <a:hlinkClick r:id="rId7"/>
              </a:rPr>
              <a:t> </a:t>
            </a:r>
            <a:endParaRPr lang="en-GB" dirty="0">
              <a:solidFill>
                <a:schemeClr val="tx1">
                  <a:lumMod val="65000"/>
                  <a:lumOff val="35000"/>
                </a:schemeClr>
              </a:solidFill>
              <a:latin typeface="+mj-lt"/>
            </a:endParaRPr>
          </a:p>
        </p:txBody>
      </p:sp>
      <p:sp>
        <p:nvSpPr>
          <p:cNvPr id="12" name="TextBox 11"/>
          <p:cNvSpPr txBox="1"/>
          <p:nvPr/>
        </p:nvSpPr>
        <p:spPr>
          <a:xfrm>
            <a:off x="2132905" y="4409922"/>
            <a:ext cx="3604262"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8"/>
              </a:rPr>
              <a:t>GNSS Facebook page</a:t>
            </a:r>
            <a:endParaRPr lang="en-GB" dirty="0">
              <a:solidFill>
                <a:schemeClr val="tx1">
                  <a:lumMod val="65000"/>
                  <a:lumOff val="35000"/>
                </a:schemeClr>
              </a:solidFill>
              <a:latin typeface="+mj-lt"/>
            </a:endParaRPr>
          </a:p>
        </p:txBody>
      </p:sp>
      <p:sp>
        <p:nvSpPr>
          <p:cNvPr id="13" name="TextBox 12"/>
          <p:cNvSpPr txBox="1"/>
          <p:nvPr/>
        </p:nvSpPr>
        <p:spPr>
          <a:xfrm>
            <a:off x="6495341" y="2415837"/>
            <a:ext cx="3491346"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9"/>
              </a:rPr>
              <a:t>GNSS YouTube Channel</a:t>
            </a:r>
            <a:endParaRPr lang="en-GB" dirty="0">
              <a:solidFill>
                <a:schemeClr val="tx1">
                  <a:lumMod val="65000"/>
                  <a:lumOff val="35000"/>
                </a:schemeClr>
              </a:solidFill>
              <a:latin typeface="+mj-lt"/>
            </a:endParaRPr>
          </a:p>
        </p:txBody>
      </p:sp>
      <p:sp>
        <p:nvSpPr>
          <p:cNvPr id="14" name="TextBox 13"/>
          <p:cNvSpPr txBox="1"/>
          <p:nvPr/>
        </p:nvSpPr>
        <p:spPr>
          <a:xfrm>
            <a:off x="6495340" y="3482789"/>
            <a:ext cx="4095107" cy="369332"/>
          </a:xfrm>
          <a:prstGeom prst="rect">
            <a:avLst/>
          </a:prstGeom>
          <a:noFill/>
        </p:spPr>
        <p:txBody>
          <a:bodyPr wrap="square" rtlCol="0">
            <a:spAutoFit/>
          </a:bodyPr>
          <a:lstStyle/>
          <a:p>
            <a:r>
              <a:rPr lang="en-GB" dirty="0">
                <a:solidFill>
                  <a:schemeClr val="tx1">
                    <a:lumMod val="65000"/>
                    <a:lumOff val="35000"/>
                  </a:schemeClr>
                </a:solidFill>
                <a:latin typeface="+mj-lt"/>
                <a:hlinkClick r:id="rId10"/>
              </a:rPr>
              <a:t>GNSS Market, Research &amp; Development</a:t>
            </a:r>
            <a:endParaRPr lang="en-GB" dirty="0">
              <a:solidFill>
                <a:schemeClr val="tx1">
                  <a:lumMod val="65000"/>
                  <a:lumOff val="35000"/>
                </a:schemeClr>
              </a:solidFill>
              <a:latin typeface="+mj-lt"/>
            </a:endParaRPr>
          </a:p>
        </p:txBody>
      </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69386" y="2424406"/>
            <a:ext cx="457045" cy="335702"/>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08571" y="4207503"/>
            <a:ext cx="628849" cy="628849"/>
          </a:xfrm>
          <a:prstGeom prst="rect">
            <a:avLst/>
          </a:prstGeom>
        </p:spPr>
      </p:pic>
      <p:sp>
        <p:nvSpPr>
          <p:cNvPr id="17" name="TextBox 16"/>
          <p:cNvSpPr txBox="1"/>
          <p:nvPr/>
        </p:nvSpPr>
        <p:spPr>
          <a:xfrm>
            <a:off x="2132905" y="2415837"/>
            <a:ext cx="2918461"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13"/>
              </a:rPr>
              <a:t>GSA Newsletter</a:t>
            </a:r>
            <a:endParaRPr lang="en-GB" dirty="0">
              <a:solidFill>
                <a:schemeClr val="tx1">
                  <a:lumMod val="65000"/>
                  <a:lumOff val="35000"/>
                </a:schemeClr>
              </a:solidFill>
              <a:latin typeface="+mj-lt"/>
            </a:endParaRPr>
          </a:p>
        </p:txBody>
      </p:sp>
      <p:sp>
        <p:nvSpPr>
          <p:cNvPr id="18" name="TextBox 17"/>
          <p:cNvSpPr txBox="1"/>
          <p:nvPr/>
        </p:nvSpPr>
        <p:spPr>
          <a:xfrm>
            <a:off x="6566991" y="4387431"/>
            <a:ext cx="3831537"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14"/>
              </a:rPr>
              <a:t>GNSS </a:t>
            </a:r>
            <a:r>
              <a:rPr lang="en-GB" dirty="0" err="1" smtClean="0">
                <a:solidFill>
                  <a:schemeClr val="tx1">
                    <a:lumMod val="65000"/>
                    <a:lumOff val="35000"/>
                  </a:schemeClr>
                </a:solidFill>
                <a:latin typeface="+mj-lt"/>
                <a:hlinkClick r:id="rId14"/>
              </a:rPr>
              <a:t>Slideshare</a:t>
            </a:r>
            <a:r>
              <a:rPr lang="en-GB" dirty="0" smtClean="0">
                <a:solidFill>
                  <a:schemeClr val="tx1">
                    <a:lumMod val="65000"/>
                    <a:lumOff val="35000"/>
                  </a:schemeClr>
                </a:solidFill>
                <a:latin typeface="+mj-lt"/>
                <a:hlinkClick r:id="rId14"/>
              </a:rPr>
              <a:t> Page (presentations)</a:t>
            </a:r>
            <a:endParaRPr lang="en-GB" dirty="0">
              <a:solidFill>
                <a:schemeClr val="tx1">
                  <a:lumMod val="65000"/>
                  <a:lumOff val="35000"/>
                </a:schemeClr>
              </a:solidFill>
              <a:latin typeface="+mj-lt"/>
            </a:endParaRPr>
          </a:p>
        </p:txBody>
      </p:sp>
      <p:sp>
        <p:nvSpPr>
          <p:cNvPr id="19" name="TextBox 18"/>
          <p:cNvSpPr txBox="1"/>
          <p:nvPr/>
        </p:nvSpPr>
        <p:spPr>
          <a:xfrm>
            <a:off x="6495339" y="3228257"/>
            <a:ext cx="4095109"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15"/>
              </a:rPr>
              <a:t>European GNSS Agency LinkedIn Page</a:t>
            </a:r>
            <a:endParaRPr lang="en-GB" dirty="0">
              <a:solidFill>
                <a:schemeClr val="tx1">
                  <a:lumMod val="65000"/>
                  <a:lumOff val="35000"/>
                </a:schemeClr>
              </a:solidFill>
              <a:latin typeface="+mj-lt"/>
            </a:endParaRPr>
          </a:p>
        </p:txBody>
      </p:sp>
      <p:pic>
        <p:nvPicPr>
          <p:cNvPr id="20" name="Picture 19"/>
          <p:cNvPicPr>
            <a:picLocks noChangeAspect="1"/>
          </p:cNvPicPr>
          <p:nvPr/>
        </p:nvPicPr>
        <p:blipFill rotWithShape="1">
          <a:blip r:embed="rId16" cstate="print">
            <a:extLst>
              <a:ext uri="{28A0092B-C50C-407E-A947-70E740481C1C}">
                <a14:useLocalDpi xmlns:a14="http://schemas.microsoft.com/office/drawing/2010/main" val="0"/>
              </a:ext>
            </a:extLst>
          </a:blip>
          <a:srcRect b="32549"/>
          <a:stretch/>
        </p:blipFill>
        <p:spPr>
          <a:xfrm>
            <a:off x="3896831" y="5582576"/>
            <a:ext cx="865429" cy="600184"/>
          </a:xfrm>
          <a:prstGeom prst="rect">
            <a:avLst/>
          </a:prstGeom>
        </p:spPr>
      </p:pic>
      <p:sp>
        <p:nvSpPr>
          <p:cNvPr id="21" name="TextBox 20"/>
          <p:cNvSpPr txBox="1"/>
          <p:nvPr/>
        </p:nvSpPr>
        <p:spPr>
          <a:xfrm>
            <a:off x="4890290" y="5651836"/>
            <a:ext cx="3550922" cy="461665"/>
          </a:xfrm>
          <a:prstGeom prst="rect">
            <a:avLst/>
          </a:prstGeom>
          <a:noFill/>
        </p:spPr>
        <p:txBody>
          <a:bodyPr wrap="square" rtlCol="0">
            <a:spAutoFit/>
          </a:bodyPr>
          <a:lstStyle/>
          <a:p>
            <a:r>
              <a:rPr lang="en-GB" sz="2400" b="1" dirty="0" smtClean="0">
                <a:solidFill>
                  <a:schemeClr val="tx1">
                    <a:lumMod val="65000"/>
                    <a:lumOff val="35000"/>
                  </a:schemeClr>
                </a:solidFill>
                <a:hlinkClick r:id="rId17"/>
              </a:rPr>
              <a:t>www.GSA.europa.eu</a:t>
            </a:r>
            <a:endParaRPr lang="en-GB" sz="2400" b="1" dirty="0">
              <a:solidFill>
                <a:schemeClr val="tx1">
                  <a:lumMod val="65000"/>
                  <a:lumOff val="35000"/>
                </a:schemeClr>
              </a:solidFill>
            </a:endParaRPr>
          </a:p>
        </p:txBody>
      </p:sp>
      <p:sp>
        <p:nvSpPr>
          <p:cNvPr id="22" name="TextBox 21"/>
          <p:cNvSpPr txBox="1"/>
          <p:nvPr/>
        </p:nvSpPr>
        <p:spPr>
          <a:xfrm>
            <a:off x="838200" y="1712470"/>
            <a:ext cx="3491346" cy="369332"/>
          </a:xfrm>
          <a:prstGeom prst="rect">
            <a:avLst/>
          </a:prstGeom>
          <a:noFill/>
        </p:spPr>
        <p:txBody>
          <a:bodyPr wrap="square" rtlCol="0">
            <a:spAutoFit/>
          </a:bodyPr>
          <a:lstStyle/>
          <a:p>
            <a:r>
              <a:rPr lang="en-GB" dirty="0" smtClean="0">
                <a:solidFill>
                  <a:schemeClr val="tx1">
                    <a:lumMod val="65000"/>
                    <a:lumOff val="35000"/>
                  </a:schemeClr>
                </a:solidFill>
                <a:latin typeface="+mj-lt"/>
              </a:rPr>
              <a:t>How to get in touch:</a:t>
            </a:r>
            <a:endParaRPr lang="en-GB" dirty="0">
              <a:solidFill>
                <a:schemeClr val="tx1">
                  <a:lumMod val="65000"/>
                  <a:lumOff val="35000"/>
                </a:schemeClr>
              </a:solidFill>
              <a:latin typeface="+mj-lt"/>
            </a:endParaRPr>
          </a:p>
        </p:txBody>
      </p:sp>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
        <p:nvSpPr>
          <p:cNvPr id="25" name="TextBox 24"/>
          <p:cNvSpPr txBox="1"/>
          <p:nvPr/>
        </p:nvSpPr>
        <p:spPr>
          <a:xfrm>
            <a:off x="838199" y="608994"/>
            <a:ext cx="9276619" cy="769441"/>
          </a:xfrm>
          <a:prstGeom prst="rect">
            <a:avLst/>
          </a:prstGeom>
          <a:noFill/>
        </p:spPr>
        <p:txBody>
          <a:bodyPr wrap="square" rtlCol="0">
            <a:spAutoFit/>
          </a:bodyPr>
          <a:lstStyle/>
          <a:p>
            <a:r>
              <a:rPr kumimoji="0" lang="en-US" sz="4400" b="1" i="0" u="none" strike="noStrike" kern="1200" cap="none" spc="0" normalizeH="0" baseline="0" noProof="0" dirty="0" smtClean="0">
                <a:ln>
                  <a:noFill/>
                </a:ln>
                <a:solidFill>
                  <a:prstClr val="black">
                    <a:lumMod val="65000"/>
                    <a:lumOff val="35000"/>
                  </a:prstClr>
                </a:solidFill>
                <a:effectLst/>
                <a:uLnTx/>
                <a:uFillTx/>
                <a:latin typeface="Calibri Light" panose="020F0302020204030204"/>
                <a:ea typeface="+mj-ea"/>
                <a:cs typeface="+mj-cs"/>
              </a:rPr>
              <a:t>Linking space to user needs</a:t>
            </a:r>
            <a:endParaRPr lang="en-GB" b="1" dirty="0"/>
          </a:p>
        </p:txBody>
      </p:sp>
      <p:pic>
        <p:nvPicPr>
          <p:cNvPr id="23"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2594" y="4284961"/>
            <a:ext cx="272334" cy="522099"/>
          </a:xfrm>
          <a:prstGeom prst="rect">
            <a:avLst/>
          </a:prstGeom>
        </p:spPr>
      </p:pic>
      <p:pic>
        <p:nvPicPr>
          <p:cNvPr id="26" name="Content Placeholder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7663" y="3230108"/>
            <a:ext cx="550664" cy="550664"/>
          </a:xfrm>
          <a:prstGeom prst="rect">
            <a:avLst/>
          </a:prstGeom>
        </p:spPr>
      </p:pic>
      <p:pic>
        <p:nvPicPr>
          <p:cNvPr id="27" name="Picture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3164" y="3309126"/>
            <a:ext cx="596383" cy="485572"/>
          </a:xfrm>
          <a:prstGeom prst="rect">
            <a:avLst/>
          </a:prstGeom>
        </p:spPr>
      </p:pic>
      <p:pic>
        <p:nvPicPr>
          <p:cNvPr id="28" name="Pictur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7663" y="2434372"/>
            <a:ext cx="550664" cy="386013"/>
          </a:xfrm>
          <a:prstGeom prst="rect">
            <a:avLst/>
          </a:prstGeom>
        </p:spPr>
      </p:pic>
      <p:sp>
        <p:nvSpPr>
          <p:cNvPr id="29" name="TextBox 28"/>
          <p:cNvSpPr txBox="1"/>
          <p:nvPr userDrawn="1"/>
        </p:nvSpPr>
        <p:spPr>
          <a:xfrm>
            <a:off x="2132905" y="3217895"/>
            <a:ext cx="3017521"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6"/>
              </a:rPr>
              <a:t>GSA Twitter - @EU_GNSS</a:t>
            </a:r>
            <a:endParaRPr lang="en-GB" dirty="0">
              <a:solidFill>
                <a:schemeClr val="tx1">
                  <a:lumMod val="65000"/>
                  <a:lumOff val="35000"/>
                </a:schemeClr>
              </a:solidFill>
              <a:latin typeface="+mj-lt"/>
            </a:endParaRPr>
          </a:p>
        </p:txBody>
      </p:sp>
      <p:sp>
        <p:nvSpPr>
          <p:cNvPr id="30" name="TextBox 29"/>
          <p:cNvSpPr txBox="1"/>
          <p:nvPr userDrawn="1"/>
        </p:nvSpPr>
        <p:spPr>
          <a:xfrm>
            <a:off x="2132905" y="3464526"/>
            <a:ext cx="3241965"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7"/>
              </a:rPr>
              <a:t>EGNOS Twitter - @</a:t>
            </a:r>
            <a:r>
              <a:rPr lang="en-GB" dirty="0" err="1" smtClean="0">
                <a:solidFill>
                  <a:schemeClr val="tx1">
                    <a:lumMod val="65000"/>
                    <a:lumOff val="35000"/>
                  </a:schemeClr>
                </a:solidFill>
                <a:latin typeface="+mj-lt"/>
                <a:hlinkClick r:id="rId7"/>
              </a:rPr>
              <a:t>EGNOSPortal</a:t>
            </a:r>
            <a:r>
              <a:rPr lang="en-GB" dirty="0" smtClean="0">
                <a:solidFill>
                  <a:schemeClr val="tx1">
                    <a:lumMod val="65000"/>
                    <a:lumOff val="35000"/>
                  </a:schemeClr>
                </a:solidFill>
                <a:latin typeface="+mj-lt"/>
                <a:hlinkClick r:id="rId7"/>
              </a:rPr>
              <a:t> </a:t>
            </a:r>
            <a:endParaRPr lang="en-GB" dirty="0">
              <a:solidFill>
                <a:schemeClr val="tx1">
                  <a:lumMod val="65000"/>
                  <a:lumOff val="35000"/>
                </a:schemeClr>
              </a:solidFill>
              <a:latin typeface="+mj-lt"/>
            </a:endParaRPr>
          </a:p>
        </p:txBody>
      </p:sp>
      <p:sp>
        <p:nvSpPr>
          <p:cNvPr id="31" name="TextBox 30"/>
          <p:cNvSpPr txBox="1"/>
          <p:nvPr userDrawn="1"/>
        </p:nvSpPr>
        <p:spPr>
          <a:xfrm>
            <a:off x="2132905" y="4409922"/>
            <a:ext cx="3604262"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8"/>
              </a:rPr>
              <a:t>GNSS Facebook page</a:t>
            </a:r>
            <a:endParaRPr lang="en-GB" dirty="0">
              <a:solidFill>
                <a:schemeClr val="tx1">
                  <a:lumMod val="65000"/>
                  <a:lumOff val="35000"/>
                </a:schemeClr>
              </a:solidFill>
              <a:latin typeface="+mj-lt"/>
            </a:endParaRPr>
          </a:p>
        </p:txBody>
      </p:sp>
      <p:sp>
        <p:nvSpPr>
          <p:cNvPr id="32" name="TextBox 31"/>
          <p:cNvSpPr txBox="1"/>
          <p:nvPr userDrawn="1"/>
        </p:nvSpPr>
        <p:spPr>
          <a:xfrm>
            <a:off x="6495341" y="2415837"/>
            <a:ext cx="3491346"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9"/>
              </a:rPr>
              <a:t>GNSS YouTube Channel</a:t>
            </a:r>
            <a:endParaRPr lang="en-GB" dirty="0">
              <a:solidFill>
                <a:schemeClr val="tx1">
                  <a:lumMod val="65000"/>
                  <a:lumOff val="35000"/>
                </a:schemeClr>
              </a:solidFill>
              <a:latin typeface="+mj-lt"/>
            </a:endParaRPr>
          </a:p>
        </p:txBody>
      </p:sp>
      <p:sp>
        <p:nvSpPr>
          <p:cNvPr id="33" name="TextBox 32"/>
          <p:cNvSpPr txBox="1"/>
          <p:nvPr userDrawn="1"/>
        </p:nvSpPr>
        <p:spPr>
          <a:xfrm>
            <a:off x="6495340" y="3482789"/>
            <a:ext cx="4095107" cy="369332"/>
          </a:xfrm>
          <a:prstGeom prst="rect">
            <a:avLst/>
          </a:prstGeom>
          <a:noFill/>
        </p:spPr>
        <p:txBody>
          <a:bodyPr wrap="square" rtlCol="0">
            <a:spAutoFit/>
          </a:bodyPr>
          <a:lstStyle/>
          <a:p>
            <a:r>
              <a:rPr lang="en-GB" dirty="0">
                <a:solidFill>
                  <a:schemeClr val="tx1">
                    <a:lumMod val="65000"/>
                    <a:lumOff val="35000"/>
                  </a:schemeClr>
                </a:solidFill>
                <a:latin typeface="+mj-lt"/>
                <a:hlinkClick r:id="rId10"/>
              </a:rPr>
              <a:t>GNSS Market, Research &amp; Development</a:t>
            </a:r>
            <a:endParaRPr lang="en-GB" dirty="0">
              <a:solidFill>
                <a:schemeClr val="tx1">
                  <a:lumMod val="65000"/>
                  <a:lumOff val="35000"/>
                </a:schemeClr>
              </a:solidFill>
              <a:latin typeface="+mj-lt"/>
            </a:endParaRPr>
          </a:p>
        </p:txBody>
      </p:sp>
      <p:pic>
        <p:nvPicPr>
          <p:cNvPr id="34" name="Picture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9386" y="2424406"/>
            <a:ext cx="457045" cy="335702"/>
          </a:xfrm>
          <a:prstGeom prst="rect">
            <a:avLst/>
          </a:prstGeom>
        </p:spPr>
      </p:pic>
      <p:pic>
        <p:nvPicPr>
          <p:cNvPr id="35" name="Picture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08571" y="4207503"/>
            <a:ext cx="628849" cy="628849"/>
          </a:xfrm>
          <a:prstGeom prst="rect">
            <a:avLst/>
          </a:prstGeom>
        </p:spPr>
      </p:pic>
      <p:sp>
        <p:nvSpPr>
          <p:cNvPr id="36" name="TextBox 35"/>
          <p:cNvSpPr txBox="1"/>
          <p:nvPr userDrawn="1"/>
        </p:nvSpPr>
        <p:spPr>
          <a:xfrm>
            <a:off x="2132905" y="2415837"/>
            <a:ext cx="2918461"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13"/>
              </a:rPr>
              <a:t>GSA Newsletter</a:t>
            </a:r>
            <a:endParaRPr lang="en-GB" dirty="0">
              <a:solidFill>
                <a:schemeClr val="tx1">
                  <a:lumMod val="65000"/>
                  <a:lumOff val="35000"/>
                </a:schemeClr>
              </a:solidFill>
              <a:latin typeface="+mj-lt"/>
            </a:endParaRPr>
          </a:p>
        </p:txBody>
      </p:sp>
      <p:sp>
        <p:nvSpPr>
          <p:cNvPr id="37" name="TextBox 36"/>
          <p:cNvSpPr txBox="1"/>
          <p:nvPr userDrawn="1"/>
        </p:nvSpPr>
        <p:spPr>
          <a:xfrm>
            <a:off x="6566991" y="4387431"/>
            <a:ext cx="3831537"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14"/>
              </a:rPr>
              <a:t>GNSS </a:t>
            </a:r>
            <a:r>
              <a:rPr lang="en-GB" dirty="0" err="1" smtClean="0">
                <a:solidFill>
                  <a:schemeClr val="tx1">
                    <a:lumMod val="65000"/>
                    <a:lumOff val="35000"/>
                  </a:schemeClr>
                </a:solidFill>
                <a:latin typeface="+mj-lt"/>
                <a:hlinkClick r:id="rId14"/>
              </a:rPr>
              <a:t>Slideshare</a:t>
            </a:r>
            <a:r>
              <a:rPr lang="en-GB" dirty="0" smtClean="0">
                <a:solidFill>
                  <a:schemeClr val="tx1">
                    <a:lumMod val="65000"/>
                    <a:lumOff val="35000"/>
                  </a:schemeClr>
                </a:solidFill>
                <a:latin typeface="+mj-lt"/>
                <a:hlinkClick r:id="rId14"/>
              </a:rPr>
              <a:t> Page (presentations)</a:t>
            </a:r>
            <a:endParaRPr lang="en-GB" dirty="0">
              <a:solidFill>
                <a:schemeClr val="tx1">
                  <a:lumMod val="65000"/>
                  <a:lumOff val="35000"/>
                </a:schemeClr>
              </a:solidFill>
              <a:latin typeface="+mj-lt"/>
            </a:endParaRPr>
          </a:p>
        </p:txBody>
      </p:sp>
      <p:sp>
        <p:nvSpPr>
          <p:cNvPr id="38" name="TextBox 37"/>
          <p:cNvSpPr txBox="1"/>
          <p:nvPr userDrawn="1"/>
        </p:nvSpPr>
        <p:spPr>
          <a:xfrm>
            <a:off x="6495339" y="3228257"/>
            <a:ext cx="4095109" cy="369332"/>
          </a:xfrm>
          <a:prstGeom prst="rect">
            <a:avLst/>
          </a:prstGeom>
          <a:noFill/>
        </p:spPr>
        <p:txBody>
          <a:bodyPr wrap="square" rtlCol="0">
            <a:spAutoFit/>
          </a:bodyPr>
          <a:lstStyle/>
          <a:p>
            <a:r>
              <a:rPr lang="en-GB" dirty="0" smtClean="0">
                <a:solidFill>
                  <a:schemeClr val="tx1">
                    <a:lumMod val="65000"/>
                    <a:lumOff val="35000"/>
                  </a:schemeClr>
                </a:solidFill>
                <a:latin typeface="+mj-lt"/>
                <a:hlinkClick r:id="rId15"/>
              </a:rPr>
              <a:t>European GNSS Agency LinkedIn Page</a:t>
            </a:r>
            <a:endParaRPr lang="en-GB" dirty="0">
              <a:solidFill>
                <a:schemeClr val="tx1">
                  <a:lumMod val="65000"/>
                  <a:lumOff val="35000"/>
                </a:schemeClr>
              </a:solidFill>
              <a:latin typeface="+mj-lt"/>
            </a:endParaRPr>
          </a:p>
        </p:txBody>
      </p:sp>
      <p:pic>
        <p:nvPicPr>
          <p:cNvPr id="39" name="Picture 38"/>
          <p:cNvPicPr>
            <a:picLocks noChangeAspect="1"/>
          </p:cNvPicPr>
          <p:nvPr userDrawn="1"/>
        </p:nvPicPr>
        <p:blipFill rotWithShape="1">
          <a:blip r:embed="rId16" cstate="print">
            <a:extLst>
              <a:ext uri="{28A0092B-C50C-407E-A947-70E740481C1C}">
                <a14:useLocalDpi xmlns:a14="http://schemas.microsoft.com/office/drawing/2010/main" val="0"/>
              </a:ext>
            </a:extLst>
          </a:blip>
          <a:srcRect b="32549"/>
          <a:stretch/>
        </p:blipFill>
        <p:spPr>
          <a:xfrm>
            <a:off x="3896831" y="5582576"/>
            <a:ext cx="865429" cy="600184"/>
          </a:xfrm>
          <a:prstGeom prst="rect">
            <a:avLst/>
          </a:prstGeom>
        </p:spPr>
      </p:pic>
      <p:sp>
        <p:nvSpPr>
          <p:cNvPr id="40" name="TextBox 39"/>
          <p:cNvSpPr txBox="1"/>
          <p:nvPr userDrawn="1"/>
        </p:nvSpPr>
        <p:spPr>
          <a:xfrm>
            <a:off x="4890290" y="5651836"/>
            <a:ext cx="3550922" cy="461665"/>
          </a:xfrm>
          <a:prstGeom prst="rect">
            <a:avLst/>
          </a:prstGeom>
          <a:noFill/>
        </p:spPr>
        <p:txBody>
          <a:bodyPr wrap="square" rtlCol="0">
            <a:spAutoFit/>
          </a:bodyPr>
          <a:lstStyle/>
          <a:p>
            <a:r>
              <a:rPr lang="en-GB" sz="2400" b="1" dirty="0" smtClean="0">
                <a:solidFill>
                  <a:schemeClr val="tx1">
                    <a:lumMod val="65000"/>
                    <a:lumOff val="35000"/>
                  </a:schemeClr>
                </a:solidFill>
                <a:hlinkClick r:id="rId17"/>
              </a:rPr>
              <a:t>www.GSA.europa.eu</a:t>
            </a:r>
            <a:endParaRPr lang="en-GB" sz="2400" b="1" dirty="0">
              <a:solidFill>
                <a:schemeClr val="tx1">
                  <a:lumMod val="65000"/>
                  <a:lumOff val="35000"/>
                </a:schemeClr>
              </a:solidFill>
            </a:endParaRPr>
          </a:p>
        </p:txBody>
      </p:sp>
      <p:sp>
        <p:nvSpPr>
          <p:cNvPr id="41" name="TextBox 40"/>
          <p:cNvSpPr txBox="1"/>
          <p:nvPr userDrawn="1"/>
        </p:nvSpPr>
        <p:spPr>
          <a:xfrm>
            <a:off x="838200" y="1712470"/>
            <a:ext cx="3491346" cy="369332"/>
          </a:xfrm>
          <a:prstGeom prst="rect">
            <a:avLst/>
          </a:prstGeom>
          <a:noFill/>
        </p:spPr>
        <p:txBody>
          <a:bodyPr wrap="square" rtlCol="0">
            <a:spAutoFit/>
          </a:bodyPr>
          <a:lstStyle/>
          <a:p>
            <a:r>
              <a:rPr lang="en-GB" dirty="0" smtClean="0">
                <a:solidFill>
                  <a:schemeClr val="tx1">
                    <a:lumMod val="65000"/>
                    <a:lumOff val="35000"/>
                  </a:schemeClr>
                </a:solidFill>
                <a:latin typeface="+mj-lt"/>
              </a:rPr>
              <a:t>How to get in touch:</a:t>
            </a:r>
            <a:endParaRPr lang="en-GB" dirty="0">
              <a:solidFill>
                <a:schemeClr val="tx1">
                  <a:lumMod val="65000"/>
                  <a:lumOff val="35000"/>
                </a:schemeClr>
              </a:solidFill>
              <a:latin typeface="+mj-lt"/>
            </a:endParaRPr>
          </a:p>
        </p:txBody>
      </p:sp>
      <p:pic>
        <p:nvPicPr>
          <p:cNvPr id="42" name="Picture 4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Tree>
    <p:extLst>
      <p:ext uri="{BB962C8B-B14F-4D97-AF65-F5344CB8AC3E}">
        <p14:creationId xmlns:p14="http://schemas.microsoft.com/office/powerpoint/2010/main" val="1112933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12" name="Rectangle 11"/>
          <p:cNvSpPr/>
          <p:nvPr userDrawn="1"/>
        </p:nvSpPr>
        <p:spPr>
          <a:xfrm>
            <a:off x="0" y="-12576"/>
            <a:ext cx="12192000" cy="142535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userDrawn="1">
            <p:ph type="title"/>
          </p:nvPr>
        </p:nvSpPr>
        <p:spPr>
          <a:xfrm>
            <a:off x="609600" y="269776"/>
            <a:ext cx="10972800" cy="1143000"/>
          </a:xfrm>
        </p:spPr>
        <p:txBody>
          <a:bodyPr>
            <a:normAutofit/>
          </a:bodyPr>
          <a:lstStyle>
            <a:lvl1pPr>
              <a:defRPr sz="3200" b="1" baseline="0">
                <a:solidFill>
                  <a:schemeClr val="bg1">
                    <a:lumMod val="95000"/>
                  </a:schemeClr>
                </a:solidFill>
              </a:defRPr>
            </a:lvl1pPr>
          </a:lstStyle>
          <a:p>
            <a:r>
              <a:rPr lang="en-US" smtClean="0"/>
              <a:t>Click to edit Master title style</a:t>
            </a:r>
            <a:endParaRPr lang="en-GB" dirty="0"/>
          </a:p>
        </p:txBody>
      </p:sp>
      <p:sp>
        <p:nvSpPr>
          <p:cNvPr id="3" name="Content Placeholder 2"/>
          <p:cNvSpPr>
            <a:spLocks noGrp="1"/>
          </p:cNvSpPr>
          <p:nvPr userDrawn="1">
            <p:ph idx="1"/>
          </p:nvPr>
        </p:nvSpPr>
        <p:spPr>
          <a:xfrm>
            <a:off x="609600" y="1783357"/>
            <a:ext cx="10972800" cy="4525963"/>
          </a:xfrm>
        </p:spPr>
        <p:txBody>
          <a:bodyPr/>
          <a:lstStyle>
            <a:lvl2pPr>
              <a:defRPr>
                <a:solidFill>
                  <a:schemeClr val="tx1">
                    <a:lumMod val="75000"/>
                  </a:schemeClr>
                </a:solidFill>
              </a:defRPr>
            </a:lvl2pPr>
            <a:lvl3pPr>
              <a:defRPr>
                <a:solidFill>
                  <a:schemeClr val="tx1">
                    <a:lumMod val="75000"/>
                  </a:schemeClr>
                </a:solidFil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userDrawn="1">
            <p:ph type="dt" sz="half" idx="10"/>
          </p:nvPr>
        </p:nvSpPr>
        <p:spPr>
          <a:xfrm>
            <a:off x="8769019" y="6501491"/>
            <a:ext cx="2844800" cy="365125"/>
          </a:xfrm>
          <a:prstGeom prst="rect">
            <a:avLst/>
          </a:prstGeom>
        </p:spPr>
        <p:txBody>
          <a:bodyPr/>
          <a:lstStyle/>
          <a:p>
            <a:r>
              <a:rPr lang="en-US" smtClean="0">
                <a:solidFill>
                  <a:srgbClr val="17365D">
                    <a:tint val="75000"/>
                  </a:srgbClr>
                </a:solidFill>
              </a:rPr>
              <a:t>DD MMM 2014</a:t>
            </a:r>
            <a:endParaRPr lang="en-GB">
              <a:solidFill>
                <a:srgbClr val="17365D">
                  <a:tint val="75000"/>
                </a:srgbClr>
              </a:solidFill>
            </a:endParaRPr>
          </a:p>
        </p:txBody>
      </p:sp>
      <p:sp>
        <p:nvSpPr>
          <p:cNvPr id="5" name="Footer Placeholder 4"/>
          <p:cNvSpPr>
            <a:spLocks noGrp="1"/>
          </p:cNvSpPr>
          <p:nvPr userDrawn="1">
            <p:ph type="ftr" sz="quarter" idx="11"/>
          </p:nvPr>
        </p:nvSpPr>
        <p:spPr>
          <a:xfrm>
            <a:off x="4165600" y="6482365"/>
            <a:ext cx="3860800" cy="365125"/>
          </a:xfrm>
          <a:prstGeom prst="rect">
            <a:avLst/>
          </a:prstGeom>
        </p:spPr>
        <p:txBody>
          <a:bodyPr/>
          <a:lstStyle/>
          <a:p>
            <a:endParaRPr lang="en-GB">
              <a:solidFill>
                <a:srgbClr val="17365D">
                  <a:tint val="75000"/>
                </a:srgbClr>
              </a:solidFill>
            </a:endParaRPr>
          </a:p>
        </p:txBody>
      </p:sp>
      <p:sp>
        <p:nvSpPr>
          <p:cNvPr id="6" name="Slide Number Placeholder 5"/>
          <p:cNvSpPr>
            <a:spLocks noGrp="1"/>
          </p:cNvSpPr>
          <p:nvPr userDrawn="1">
            <p:ph type="sldNum" sz="quarter" idx="12"/>
          </p:nvPr>
        </p:nvSpPr>
        <p:spPr/>
        <p:txBody>
          <a:bodyPr/>
          <a:lstStyle/>
          <a:p>
            <a:fld id="{85DBE1FA-502C-4E15-9A89-61C7DF815AA0}" type="slidenum">
              <a:rPr lang="en-GB" smtClean="0">
                <a:solidFill>
                  <a:prstClr val="white">
                    <a:lumMod val="95000"/>
                  </a:prstClr>
                </a:solidFill>
              </a:rPr>
              <a:pPr/>
              <a:t>‹#›</a:t>
            </a:fld>
            <a:endParaRPr lang="en-GB">
              <a:solidFill>
                <a:prstClr val="white">
                  <a:lumMod val="95000"/>
                </a:prstClr>
              </a:solidFill>
            </a:endParaRPr>
          </a:p>
        </p:txBody>
      </p:sp>
      <p:pic>
        <p:nvPicPr>
          <p:cNvPr id="14" name="435BEBD7-2EDB-4F52-A686-02AD71BA4CD4" descr="11E4C7C6-86CF-4D29-8599-5130291D2EBA@hom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3336" y="121596"/>
            <a:ext cx="6782825" cy="28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6896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026" name="Picture 2" descr="S:\F12003 GNSS-GSA\3_Work\33_Work-in-process\Production\PPT_GSA\Fotolia_11389806_XL_Earth with rising Sun ½ PaulPaladin - Fotolia.com"/>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a:stretch/>
        </p:blipFill>
        <p:spPr bwMode="auto">
          <a:xfrm>
            <a:off x="-12965" y="-27384"/>
            <a:ext cx="12442032"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03947" y="535980"/>
            <a:ext cx="12389840"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p:cNvSpPr>
            <a:spLocks noGrp="1"/>
          </p:cNvSpPr>
          <p:nvPr>
            <p:ph type="ctrTitle" hasCustomPrompt="1"/>
          </p:nvPr>
        </p:nvSpPr>
        <p:spPr>
          <a:xfrm>
            <a:off x="911424" y="3483844"/>
            <a:ext cx="10363200" cy="1470025"/>
          </a:xfrm>
        </p:spPr>
        <p:txBody>
          <a:bodyPr>
            <a:normAutofit/>
          </a:bodyPr>
          <a:lstStyle>
            <a:lvl1pPr algn="ctr">
              <a:defRPr sz="3600" b="1" cap="all" baseline="0">
                <a:solidFill>
                  <a:schemeClr val="bg1"/>
                </a:solidFill>
              </a:defRPr>
            </a:lvl1pPr>
          </a:lstStyle>
          <a:p>
            <a:r>
              <a:rPr lang="en-US" dirty="0" smtClean="0"/>
              <a:t>Title of the presentation in capitals – 2 lines max.</a:t>
            </a:r>
            <a:endParaRPr lang="en-GB" dirty="0"/>
          </a:p>
        </p:txBody>
      </p:sp>
      <p:sp>
        <p:nvSpPr>
          <p:cNvPr id="3" name="Subtitle 2"/>
          <p:cNvSpPr>
            <a:spLocks noGrp="1"/>
          </p:cNvSpPr>
          <p:nvPr>
            <p:ph type="subTitle" idx="1" hasCustomPrompt="1"/>
          </p:nvPr>
        </p:nvSpPr>
        <p:spPr>
          <a:xfrm>
            <a:off x="901155" y="4979268"/>
            <a:ext cx="10369152" cy="18002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 Subtitle in lower case</a:t>
            </a:r>
            <a:endParaRPr lang="en-GB" dirty="0"/>
          </a:p>
        </p:txBody>
      </p:sp>
      <p:sp>
        <p:nvSpPr>
          <p:cNvPr id="4" name="Date Placeholder 3"/>
          <p:cNvSpPr>
            <a:spLocks noGrp="1"/>
          </p:cNvSpPr>
          <p:nvPr>
            <p:ph type="dt" sz="half" idx="10"/>
          </p:nvPr>
        </p:nvSpPr>
        <p:spPr>
          <a:xfrm>
            <a:off x="8976320" y="7677472"/>
            <a:ext cx="2844800" cy="365125"/>
          </a:xfrm>
          <a:prstGeom prst="rect">
            <a:avLst/>
          </a:prstGeom>
        </p:spPr>
        <p:txBody>
          <a:bodyPr/>
          <a:lstStyle/>
          <a:p>
            <a:fld id="{15200564-A1C4-43AE-ABBC-A29A931F1185}" type="datetime1">
              <a:rPr lang="en-GB" smtClean="0">
                <a:solidFill>
                  <a:srgbClr val="17365D">
                    <a:tint val="75000"/>
                  </a:srgbClr>
                </a:solidFill>
              </a:rPr>
              <a:pPr/>
              <a:t>26/11/2018</a:t>
            </a:fld>
            <a:endParaRPr lang="en-GB">
              <a:solidFill>
                <a:srgbClr val="17365D">
                  <a:tint val="75000"/>
                </a:srgbClr>
              </a:solidFill>
            </a:endParaRPr>
          </a:p>
        </p:txBody>
      </p:sp>
      <p:sp>
        <p:nvSpPr>
          <p:cNvPr id="6" name="Slide Number Placeholder 5"/>
          <p:cNvSpPr>
            <a:spLocks noGrp="1"/>
          </p:cNvSpPr>
          <p:nvPr>
            <p:ph type="sldNum" sz="quarter" idx="12"/>
          </p:nvPr>
        </p:nvSpPr>
        <p:spPr/>
        <p:txBody>
          <a:bodyPr/>
          <a:lstStyle/>
          <a:p>
            <a:fld id="{85DBE1FA-502C-4E15-9A89-61C7DF815AA0}" type="slidenum">
              <a:rPr lang="en-GB" smtClean="0">
                <a:solidFill>
                  <a:prstClr val="white">
                    <a:lumMod val="95000"/>
                  </a:prstClr>
                </a:solidFill>
              </a:rPr>
              <a:pPr/>
              <a:t>‹#›</a:t>
            </a:fld>
            <a:endParaRPr lang="en-GB">
              <a:solidFill>
                <a:prstClr val="white">
                  <a:lumMod val="95000"/>
                </a:prstClr>
              </a:solidFill>
            </a:endParaRPr>
          </a:p>
        </p:txBody>
      </p:sp>
      <p:sp>
        <p:nvSpPr>
          <p:cNvPr id="5" name="Footer Placeholder 4"/>
          <p:cNvSpPr>
            <a:spLocks noGrp="1"/>
          </p:cNvSpPr>
          <p:nvPr>
            <p:ph type="ftr" sz="quarter" idx="11"/>
          </p:nvPr>
        </p:nvSpPr>
        <p:spPr>
          <a:xfrm>
            <a:off x="7971003" y="7960420"/>
            <a:ext cx="3860800" cy="365125"/>
          </a:xfrm>
          <a:prstGeom prst="rect">
            <a:avLst/>
          </a:prstGeom>
        </p:spPr>
        <p:txBody>
          <a:bodyPr/>
          <a:lstStyle>
            <a:lvl1pPr algn="r">
              <a:defRPr/>
            </a:lvl1pPr>
          </a:lstStyle>
          <a:p>
            <a:endParaRPr lang="en-GB" dirty="0">
              <a:solidFill>
                <a:srgbClr val="17365D">
                  <a:tint val="75000"/>
                </a:srgbClr>
              </a:solidFill>
            </a:endParaRPr>
          </a:p>
        </p:txBody>
      </p:sp>
      <p:pic>
        <p:nvPicPr>
          <p:cNvPr id="12" name="Picture 3" descr="S:\F12003 GNSS-GSA\3_Work\33_Work-in-process\LOGOS_GSA\GSA_logos\PNG_white-text\LogoGSA_whit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9541" y="318468"/>
            <a:ext cx="3542236" cy="75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94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ullet List Layout">
    <p:spTree>
      <p:nvGrpSpPr>
        <p:cNvPr id="1" name=""/>
        <p:cNvGrpSpPr/>
        <p:nvPr/>
      </p:nvGrpSpPr>
      <p:grpSpPr>
        <a:xfrm>
          <a:off x="0" y="0"/>
          <a:ext cx="0" cy="0"/>
          <a:chOff x="0" y="0"/>
          <a:chExt cx="0" cy="0"/>
        </a:xfrm>
      </p:grpSpPr>
      <p:sp>
        <p:nvSpPr>
          <p:cNvPr id="2" name="Title 1"/>
          <p:cNvSpPr>
            <a:spLocks noGrp="1"/>
          </p:cNvSpPr>
          <p:nvPr>
            <p:ph type="title"/>
          </p:nvPr>
        </p:nvSpPr>
        <p:spPr>
          <a:xfrm>
            <a:off x="508000" y="1"/>
            <a:ext cx="11006667" cy="506568"/>
          </a:xfrm>
          <a:prstGeom prst="rect">
            <a:avLst/>
          </a:prstGeom>
        </p:spPr>
        <p:txBody>
          <a:bodyPr/>
          <a:lstStyle>
            <a:lvl1pPr algn="l">
              <a:defRPr sz="2667">
                <a:solidFill>
                  <a:schemeClr val="bg1"/>
                </a:solidFill>
              </a:defRPr>
            </a:lvl1pPr>
          </a:lstStyle>
          <a:p>
            <a:r>
              <a:rPr lang="en-US"/>
              <a:t>Click to edit Master title style</a:t>
            </a:r>
            <a:endParaRPr lang="en-GB" dirty="0"/>
          </a:p>
        </p:txBody>
      </p:sp>
      <p:sp>
        <p:nvSpPr>
          <p:cNvPr id="7" name="Text Placeholder 6"/>
          <p:cNvSpPr>
            <a:spLocks noGrp="1"/>
          </p:cNvSpPr>
          <p:nvPr>
            <p:ph type="body" sz="quarter" idx="13" hasCustomPrompt="1"/>
          </p:nvPr>
        </p:nvSpPr>
        <p:spPr>
          <a:xfrm>
            <a:off x="595202" y="1066803"/>
            <a:ext cx="11013140" cy="5119991"/>
          </a:xfrm>
          <a:prstGeom prst="rect">
            <a:avLst/>
          </a:prstGeom>
        </p:spPr>
        <p:txBody>
          <a:bodyPr>
            <a:normAutofit/>
          </a:bodyPr>
          <a:lstStyle>
            <a:lvl1pPr marL="0" marR="0" indent="0" algn="l" defTabSz="1390581" rtl="0" eaLnBrk="1" fontAlgn="base" latinLnBrk="0" hangingPunct="1">
              <a:lnSpc>
                <a:spcPct val="115000"/>
              </a:lnSpc>
              <a:spcBef>
                <a:spcPct val="0"/>
              </a:spcBef>
              <a:spcAft>
                <a:spcPct val="0"/>
              </a:spcAft>
              <a:buClrTx/>
              <a:buSzTx/>
              <a:buFontTx/>
              <a:buNone/>
              <a:tabLst/>
              <a:defRPr sz="2133">
                <a:solidFill>
                  <a:schemeClr val="accent1"/>
                </a:solidFill>
              </a:defRPr>
            </a:lvl1pPr>
            <a:lvl2pPr marL="239173" marR="0" indent="-237055" algn="l" defTabSz="1390581" rtl="0" eaLnBrk="1" fontAlgn="base" latinLnBrk="0" hangingPunct="1">
              <a:lnSpc>
                <a:spcPct val="115000"/>
              </a:lnSpc>
              <a:spcBef>
                <a:spcPct val="0"/>
              </a:spcBef>
              <a:spcAft>
                <a:spcPct val="0"/>
              </a:spcAft>
              <a:buClrTx/>
              <a:buSzTx/>
              <a:buFontTx/>
              <a:buChar char="•"/>
              <a:tabLst/>
              <a:defRPr sz="1867">
                <a:solidFill>
                  <a:schemeClr val="accent1"/>
                </a:solidFill>
                <a:latin typeface="Helvetica Neue Light"/>
              </a:defRPr>
            </a:lvl2pPr>
            <a:lvl3pPr marL="474109" marR="0" indent="-232821" algn="l" defTabSz="1390581" rtl="0" eaLnBrk="1" fontAlgn="base" latinLnBrk="0" hangingPunct="1">
              <a:lnSpc>
                <a:spcPct val="115000"/>
              </a:lnSpc>
              <a:spcBef>
                <a:spcPct val="0"/>
              </a:spcBef>
              <a:spcAft>
                <a:spcPct val="0"/>
              </a:spcAft>
              <a:buClrTx/>
              <a:buSzTx/>
              <a:buFont typeface="Arial" pitchFamily="34" charset="0"/>
              <a:buChar char="–"/>
              <a:tabLst/>
              <a:defRPr sz="1867">
                <a:solidFill>
                  <a:schemeClr val="accent1"/>
                </a:solidFill>
                <a:latin typeface="Helvetica Neue Light"/>
              </a:defRPr>
            </a:lvl3pPr>
            <a:lvl4pPr marL="717514" marR="0" indent="-241289" algn="l" defTabSz="1390581" rtl="0" eaLnBrk="1" fontAlgn="base" latinLnBrk="0" hangingPunct="1">
              <a:lnSpc>
                <a:spcPct val="115000"/>
              </a:lnSpc>
              <a:spcBef>
                <a:spcPct val="0"/>
              </a:spcBef>
              <a:spcAft>
                <a:spcPct val="0"/>
              </a:spcAft>
              <a:buClrTx/>
              <a:buSzTx/>
              <a:buFont typeface="Arial" pitchFamily="34" charset="0"/>
              <a:buChar char="–"/>
              <a:tabLst/>
              <a:defRPr sz="1867">
                <a:solidFill>
                  <a:schemeClr val="accent1"/>
                </a:solidFill>
                <a:latin typeface="Helvetica Neue Light"/>
              </a:defRPr>
            </a:lvl4pPr>
            <a:lvl5pPr marL="960919" marR="0" indent="-241289" algn="l" defTabSz="1390581" rtl="0" eaLnBrk="1" fontAlgn="base" latinLnBrk="0" hangingPunct="1">
              <a:lnSpc>
                <a:spcPct val="115000"/>
              </a:lnSpc>
              <a:spcBef>
                <a:spcPct val="0"/>
              </a:spcBef>
              <a:spcAft>
                <a:spcPct val="0"/>
              </a:spcAft>
              <a:buClrTx/>
              <a:buSzTx/>
              <a:buFont typeface="Arial" pitchFamily="34" charset="0"/>
              <a:buChar char="–"/>
              <a:tabLst/>
              <a:defRPr sz="1867">
                <a:solidFill>
                  <a:schemeClr val="accent1"/>
                </a:solidFill>
                <a:latin typeface="Helvetica Neue Light"/>
              </a:defRPr>
            </a:lvl5pPr>
          </a:lstStyle>
          <a:p>
            <a:pPr marL="0" marR="0" lvl="0" indent="0" algn="l" defTabSz="1390581" rtl="0" eaLnBrk="1" fontAlgn="base" latinLnBrk="0" hangingPunct="1">
              <a:lnSpc>
                <a:spcPct val="115000"/>
              </a:lnSpc>
              <a:spcBef>
                <a:spcPct val="0"/>
              </a:spcBef>
              <a:spcAft>
                <a:spcPct val="0"/>
              </a:spcAft>
              <a:buClrTx/>
              <a:buSzTx/>
              <a:buFontTx/>
              <a:buNone/>
              <a:tabLst/>
              <a:defRPr/>
            </a:pPr>
            <a:r>
              <a:rPr kumimoji="0" lang="en-GB" sz="2000" b="0" i="0" u="none" strike="noStrike" kern="0" cap="none" spc="0" normalizeH="0" baseline="0" noProof="0" dirty="0">
                <a:ln>
                  <a:noFill/>
                </a:ln>
                <a:solidFill>
                  <a:srgbClr val="000000">
                    <a:lumMod val="65000"/>
                    <a:lumOff val="35000"/>
                  </a:srgbClr>
                </a:solidFill>
                <a:effectLst/>
                <a:uLnTx/>
                <a:uFillTx/>
                <a:latin typeface="Arial"/>
                <a:ea typeface="+mn-ea"/>
                <a:cs typeface="+mn-cs"/>
              </a:rPr>
              <a:t>The first level is used for main copy</a:t>
            </a:r>
          </a:p>
          <a:p>
            <a:pPr marL="239173" marR="0" lvl="1" indent="-237055" algn="l" defTabSz="1390581" rtl="0" eaLnBrk="1" fontAlgn="base" latinLnBrk="0" hangingPunct="1">
              <a:lnSpc>
                <a:spcPct val="115000"/>
              </a:lnSpc>
              <a:spcBef>
                <a:spcPct val="0"/>
              </a:spcBef>
              <a:spcAft>
                <a:spcPct val="0"/>
              </a:spcAft>
              <a:buClrTx/>
              <a:buSzTx/>
              <a:buFontTx/>
              <a:buChar char="•"/>
              <a:tabLst/>
              <a:defRPr/>
            </a:pPr>
            <a:r>
              <a:rPr kumimoji="0" lang="en-GB" sz="2000" b="0" i="0" u="none" strike="noStrike" kern="0" cap="none" spc="0" normalizeH="0" baseline="0" noProof="0" dirty="0">
                <a:ln>
                  <a:noFill/>
                </a:ln>
                <a:solidFill>
                  <a:srgbClr val="000000">
                    <a:lumMod val="65000"/>
                    <a:lumOff val="35000"/>
                  </a:srgbClr>
                </a:solidFill>
                <a:effectLst/>
                <a:uLnTx/>
                <a:uFillTx/>
                <a:latin typeface="Arial"/>
                <a:cs typeface="+mn-cs"/>
              </a:rPr>
              <a:t>The second level is the first level of bullets</a:t>
            </a:r>
          </a:p>
          <a:p>
            <a:pPr marL="474109" marR="0" lvl="2" indent="-232821" algn="l" defTabSz="1390581" rtl="0" eaLnBrk="1" fontAlgn="base" latinLnBrk="0" hangingPunct="1">
              <a:lnSpc>
                <a:spcPct val="115000"/>
              </a:lnSpc>
              <a:spcBef>
                <a:spcPct val="0"/>
              </a:spcBef>
              <a:spcAft>
                <a:spcPct val="0"/>
              </a:spcAft>
              <a:buClrTx/>
              <a:buSzTx/>
              <a:buFont typeface="Arial" pitchFamily="34" charset="0"/>
              <a:buChar char="–"/>
              <a:tabLst/>
              <a:defRPr/>
            </a:pPr>
            <a:r>
              <a:rPr kumimoji="0" lang="en-GB" sz="2000" b="0" i="0" u="none" strike="noStrike" kern="0" cap="none" spc="0" normalizeH="0" baseline="0" noProof="0" dirty="0">
                <a:ln>
                  <a:noFill/>
                </a:ln>
                <a:solidFill>
                  <a:srgbClr val="000000">
                    <a:lumMod val="65000"/>
                    <a:lumOff val="35000"/>
                  </a:srgbClr>
                </a:solidFill>
                <a:effectLst/>
                <a:uLnTx/>
                <a:uFillTx/>
                <a:latin typeface="Arial"/>
                <a:cs typeface="+mn-cs"/>
              </a:rPr>
              <a:t>The third level is the second level of bullets</a:t>
            </a:r>
          </a:p>
          <a:p>
            <a:pPr marL="717514" marR="0" lvl="3" indent="-241289" algn="l" defTabSz="1390581" rtl="0" eaLnBrk="1" fontAlgn="base" latinLnBrk="0" hangingPunct="1">
              <a:lnSpc>
                <a:spcPct val="115000"/>
              </a:lnSpc>
              <a:spcBef>
                <a:spcPct val="0"/>
              </a:spcBef>
              <a:spcAft>
                <a:spcPct val="0"/>
              </a:spcAft>
              <a:buClrTx/>
              <a:buSzTx/>
              <a:buFont typeface="Arial" pitchFamily="34" charset="0"/>
              <a:buChar char="–"/>
              <a:tabLst/>
              <a:defRPr/>
            </a:pPr>
            <a:r>
              <a:rPr kumimoji="0" lang="en-GB" sz="2000" b="0" i="0" u="none" strike="noStrike" kern="0" cap="none" spc="0" normalizeH="0" baseline="0" noProof="0" dirty="0">
                <a:ln>
                  <a:noFill/>
                </a:ln>
                <a:solidFill>
                  <a:srgbClr val="000000">
                    <a:lumMod val="65000"/>
                    <a:lumOff val="35000"/>
                  </a:srgbClr>
                </a:solidFill>
                <a:effectLst/>
                <a:uLnTx/>
                <a:uFillTx/>
                <a:latin typeface="Arial"/>
                <a:cs typeface="+mn-cs"/>
              </a:rPr>
              <a:t>The fourth level is the third level of bullets</a:t>
            </a:r>
          </a:p>
          <a:p>
            <a:pPr marL="960919" marR="0" lvl="4" indent="-241289" algn="l" defTabSz="1390581" rtl="0" eaLnBrk="1" fontAlgn="base" latinLnBrk="0" hangingPunct="1">
              <a:lnSpc>
                <a:spcPct val="115000"/>
              </a:lnSpc>
              <a:spcBef>
                <a:spcPct val="0"/>
              </a:spcBef>
              <a:spcAft>
                <a:spcPct val="0"/>
              </a:spcAft>
              <a:buClrTx/>
              <a:buSzTx/>
              <a:buFont typeface="Arial" pitchFamily="34" charset="0"/>
              <a:buChar char="–"/>
              <a:tabLst/>
              <a:defRPr/>
            </a:pPr>
            <a:r>
              <a:rPr kumimoji="0" lang="en-GB" sz="2000" b="0" i="0" u="none" strike="noStrike" kern="0" cap="none" spc="0" normalizeH="0" baseline="0" noProof="0" dirty="0">
                <a:ln>
                  <a:noFill/>
                </a:ln>
                <a:solidFill>
                  <a:srgbClr val="000000">
                    <a:lumMod val="65000"/>
                    <a:lumOff val="35000"/>
                  </a:srgbClr>
                </a:solidFill>
                <a:effectLst/>
                <a:uLnTx/>
                <a:uFillTx/>
                <a:latin typeface="Arial"/>
                <a:cs typeface="+mn-cs"/>
              </a:rPr>
              <a:t>The fifth level is the fourth level of bullets</a:t>
            </a:r>
          </a:p>
          <a:p>
            <a:pPr lvl="0"/>
            <a:endParaRPr lang="fr-FR" altLang="fr-FR" dirty="0"/>
          </a:p>
        </p:txBody>
      </p:sp>
      <p:sp>
        <p:nvSpPr>
          <p:cNvPr id="4" name="Footer Placeholder 2"/>
          <p:cNvSpPr>
            <a:spLocks noGrp="1"/>
          </p:cNvSpPr>
          <p:nvPr>
            <p:ph type="ftr" sz="quarter" idx="14"/>
          </p:nvPr>
        </p:nvSpPr>
        <p:spPr>
          <a:xfrm>
            <a:off x="4144434" y="6378575"/>
            <a:ext cx="3903133" cy="369332"/>
          </a:xfrm>
          <a:prstGeom prst="rect">
            <a:avLst/>
          </a:prstGeom>
        </p:spPr>
        <p:txBody>
          <a:bodyPr/>
          <a:lstStyle>
            <a:lvl1pPr>
              <a:defRPr/>
            </a:lvl1pPr>
          </a:lstStyle>
          <a:p>
            <a:pPr>
              <a:defRPr/>
            </a:pPr>
            <a:endParaRPr lang="en-GB" dirty="0">
              <a:solidFill>
                <a:srgbClr val="000000">
                  <a:tint val="75000"/>
                </a:srgbClr>
              </a:solidFill>
            </a:endParaRPr>
          </a:p>
        </p:txBody>
      </p:sp>
      <p:sp>
        <p:nvSpPr>
          <p:cNvPr id="6" name="Slide Number Placeholder 4"/>
          <p:cNvSpPr>
            <a:spLocks noGrp="1"/>
          </p:cNvSpPr>
          <p:nvPr>
            <p:ph type="sldNum" sz="quarter" idx="16"/>
          </p:nvPr>
        </p:nvSpPr>
        <p:spPr>
          <a:xfrm>
            <a:off x="609600" y="6429378"/>
            <a:ext cx="2804584" cy="276225"/>
          </a:xfrm>
          <a:prstGeom prst="rect">
            <a:avLst/>
          </a:prstGeom>
        </p:spPr>
        <p:txBody>
          <a:bodyPr/>
          <a:lstStyle>
            <a:lvl1pPr>
              <a:defRPr/>
            </a:lvl1pPr>
          </a:lstStyle>
          <a:p>
            <a:pPr>
              <a:defRPr/>
            </a:pPr>
            <a:fld id="{F8449244-BD96-4A3D-8F33-9072658BCB45}" type="slidenum">
              <a:rPr lang="en-GB" smtClean="0">
                <a:solidFill>
                  <a:srgbClr val="000000">
                    <a:tint val="75000"/>
                  </a:srgbClr>
                </a:solidFill>
              </a:rPr>
              <a:pPr>
                <a:defRPr/>
              </a:pPr>
              <a:t>‹#›</a:t>
            </a:fld>
            <a:endParaRPr lang="en-GB" dirty="0">
              <a:solidFill>
                <a:srgbClr val="000000">
                  <a:tint val="75000"/>
                </a:srgbClr>
              </a:solidFill>
            </a:endParaRPr>
          </a:p>
        </p:txBody>
      </p:sp>
    </p:spTree>
    <p:extLst>
      <p:ext uri="{BB962C8B-B14F-4D97-AF65-F5344CB8AC3E}">
        <p14:creationId xmlns:p14="http://schemas.microsoft.com/office/powerpoint/2010/main" val="684561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2016371"/>
            <a:ext cx="10515600" cy="4176919"/>
          </a:xfrm>
        </p:spPr>
        <p:txBody>
          <a:bodyPr/>
          <a:lstStyle>
            <a:lvl1pPr marL="457200" indent="-457200" algn="l">
              <a:lnSpc>
                <a:spcPct val="100000"/>
              </a:lnSpc>
              <a:buFont typeface="Arial" panose="020B0604020202020204" pitchFamily="34" charset="0"/>
              <a:buChar char="•"/>
              <a:defRPr baseline="0">
                <a:solidFill>
                  <a:schemeClr val="tx1">
                    <a:lumMod val="65000"/>
                    <a:lumOff val="35000"/>
                  </a:schemeClr>
                </a:solidFill>
                <a:latin typeface="+mj-lt"/>
              </a:defRPr>
            </a:lvl1pPr>
            <a:lvl2pPr marL="685800" indent="-228600" algn="l">
              <a:lnSpc>
                <a:spcPct val="100000"/>
              </a:lnSpc>
              <a:buFont typeface="Calibri Light" panose="020F0302020204030204" pitchFamily="34" charset="0"/>
              <a:buChar char="‒"/>
              <a:defRPr baseline="0">
                <a:solidFill>
                  <a:schemeClr val="tx1">
                    <a:lumMod val="65000"/>
                    <a:lumOff val="35000"/>
                  </a:schemeClr>
                </a:solidFill>
                <a:latin typeface="+mj-lt"/>
              </a:defRPr>
            </a:lvl2pPr>
            <a:lvl3pPr marL="1143000" indent="-228600" algn="l">
              <a:lnSpc>
                <a:spcPct val="100000"/>
              </a:lnSpc>
              <a:buFont typeface="Calibri Light" panose="020F0302020204030204" pitchFamily="34" charset="0"/>
              <a:buChar char="‒"/>
              <a:defRPr>
                <a:solidFill>
                  <a:schemeClr val="tx1">
                    <a:lumMod val="65000"/>
                    <a:lumOff val="35000"/>
                  </a:schemeClr>
                </a:solidFill>
                <a:latin typeface="+mj-lt"/>
              </a:defRPr>
            </a:lvl3pPr>
            <a:lvl4pPr marL="1600200" indent="-228600" algn="l">
              <a:lnSpc>
                <a:spcPct val="100000"/>
              </a:lnSpc>
              <a:buFont typeface="Calibri Light" panose="020F0302020204030204" pitchFamily="34" charset="0"/>
              <a:buChar char="‒"/>
              <a:defRPr>
                <a:solidFill>
                  <a:schemeClr val="tx1">
                    <a:lumMod val="65000"/>
                    <a:lumOff val="35000"/>
                  </a:schemeClr>
                </a:solidFill>
                <a:latin typeface="+mj-lt"/>
              </a:defRPr>
            </a:lvl4pPr>
            <a:lvl5pPr marL="2057400" indent="-228600" algn="l">
              <a:lnSpc>
                <a:spcPct val="100000"/>
              </a:lnSpc>
              <a:buFont typeface="Calibri Light" panose="020F0302020204030204" pitchFamily="34" charset="0"/>
              <a:buChar char="‒"/>
              <a:defRPr>
                <a:solidFill>
                  <a:schemeClr val="tx1">
                    <a:lumMod val="65000"/>
                    <a:lumOff val="35000"/>
                  </a:schemeClr>
                </a:solidFill>
                <a:latin typeface="+mj-lt"/>
              </a:defRPr>
            </a:lvl5pPr>
          </a:lstStyle>
          <a:p>
            <a:pPr lvl="0"/>
            <a:r>
              <a:rPr lang="en-US" dirty="0" smtClean="0"/>
              <a:t>This is a list of bullet points</a:t>
            </a:r>
          </a:p>
          <a:p>
            <a:pPr lvl="1"/>
            <a:r>
              <a:rPr lang="en-US" dirty="0" smtClean="0"/>
              <a:t>Keep your points as short as humanly possible!</a:t>
            </a:r>
          </a:p>
          <a:p>
            <a:pPr lvl="2"/>
            <a:r>
              <a:rPr lang="en-US" dirty="0" smtClean="0"/>
              <a:t>Use pictures. Show, don’t tell.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400" b="1"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TYPE SLIDE TITLE HERE</a:t>
            </a:r>
            <a:endParaRPr lang="en-GB"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
        <p:nvSpPr>
          <p:cNvPr id="2" name="Slide Number Placeholder 1"/>
          <p:cNvSpPr>
            <a:spLocks noGrp="1"/>
          </p:cNvSpPr>
          <p:nvPr>
            <p:ph type="sldNum" sz="quarter" idx="11"/>
          </p:nvPr>
        </p:nvSpPr>
        <p:spPr/>
        <p:txBody>
          <a:bodyPr/>
          <a:lstStyle/>
          <a:p>
            <a:fld id="{3520DCBE-BED3-4734-8114-7FD920ACA4E7}" type="slidenum">
              <a:rPr lang="en-GB" smtClean="0"/>
              <a:t>‹#›</a:t>
            </a:fld>
            <a:endParaRPr lang="en-GB"/>
          </a:p>
        </p:txBody>
      </p:sp>
    </p:spTree>
    <p:extLst>
      <p:ext uri="{BB962C8B-B14F-4D97-AF65-F5344CB8AC3E}">
        <p14:creationId xmlns:p14="http://schemas.microsoft.com/office/powerpoint/2010/main" val="922693760"/>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Rectangle 11"/>
          <p:cNvSpPr/>
          <p:nvPr/>
        </p:nvSpPr>
        <p:spPr>
          <a:xfrm>
            <a:off x="0" y="176645"/>
            <a:ext cx="12191999" cy="1665308"/>
          </a:xfrm>
          <a:prstGeom prst="rect">
            <a:avLst/>
          </a:prstGeom>
          <a:solidFill>
            <a:schemeClr val="tx1">
              <a:lumMod val="65000"/>
              <a:lumOff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838200" y="2016371"/>
            <a:ext cx="10515600" cy="4176919"/>
          </a:xfrm>
        </p:spPr>
        <p:txBody>
          <a:bodyPr/>
          <a:lstStyle>
            <a:lvl1pPr marL="457200" indent="-457200" algn="l">
              <a:lnSpc>
                <a:spcPct val="100000"/>
              </a:lnSpc>
              <a:buFont typeface="Arial" panose="020B0604020202020204" pitchFamily="34" charset="0"/>
              <a:buChar char="•"/>
              <a:defRPr baseline="0">
                <a:solidFill>
                  <a:schemeClr val="tx1">
                    <a:lumMod val="65000"/>
                    <a:lumOff val="35000"/>
                  </a:schemeClr>
                </a:solidFill>
                <a:latin typeface="+mj-lt"/>
              </a:defRPr>
            </a:lvl1pPr>
            <a:lvl2pPr marL="685800" indent="-228600" algn="l">
              <a:lnSpc>
                <a:spcPct val="100000"/>
              </a:lnSpc>
              <a:buFont typeface="Calibri Light" panose="020F0302020204030204" pitchFamily="34" charset="0"/>
              <a:buChar char="‒"/>
              <a:defRPr baseline="0">
                <a:solidFill>
                  <a:schemeClr val="tx1">
                    <a:lumMod val="65000"/>
                    <a:lumOff val="35000"/>
                  </a:schemeClr>
                </a:solidFill>
                <a:latin typeface="+mj-lt"/>
              </a:defRPr>
            </a:lvl2pPr>
            <a:lvl3pPr marL="1143000" indent="-228600" algn="l">
              <a:lnSpc>
                <a:spcPct val="100000"/>
              </a:lnSpc>
              <a:buFont typeface="Calibri Light" panose="020F0302020204030204" pitchFamily="34" charset="0"/>
              <a:buChar char="‒"/>
              <a:defRPr>
                <a:solidFill>
                  <a:schemeClr val="tx1">
                    <a:lumMod val="65000"/>
                    <a:lumOff val="35000"/>
                  </a:schemeClr>
                </a:solidFill>
                <a:latin typeface="+mj-lt"/>
              </a:defRPr>
            </a:lvl3pPr>
            <a:lvl4pPr marL="1600200" indent="-228600" algn="l">
              <a:lnSpc>
                <a:spcPct val="100000"/>
              </a:lnSpc>
              <a:buFont typeface="Calibri Light" panose="020F0302020204030204" pitchFamily="34" charset="0"/>
              <a:buChar char="‒"/>
              <a:defRPr>
                <a:solidFill>
                  <a:schemeClr val="tx1">
                    <a:lumMod val="65000"/>
                    <a:lumOff val="35000"/>
                  </a:schemeClr>
                </a:solidFill>
                <a:latin typeface="+mj-lt"/>
              </a:defRPr>
            </a:lvl4pPr>
            <a:lvl5pPr marL="2057400" indent="-228600" algn="l">
              <a:lnSpc>
                <a:spcPct val="100000"/>
              </a:lnSpc>
              <a:buFont typeface="Calibri Light" panose="020F0302020204030204" pitchFamily="34" charset="0"/>
              <a:buChar char="‒"/>
              <a:defRPr>
                <a:solidFill>
                  <a:schemeClr val="tx1">
                    <a:lumMod val="65000"/>
                    <a:lumOff val="35000"/>
                  </a:schemeClr>
                </a:solidFill>
                <a:latin typeface="+mj-lt"/>
              </a:defRPr>
            </a:lvl5pPr>
          </a:lstStyle>
          <a:p>
            <a:pPr lvl="0"/>
            <a:r>
              <a:rPr lang="en-US" dirty="0" smtClean="0"/>
              <a:t>This is a list of bullet points</a:t>
            </a:r>
          </a:p>
          <a:p>
            <a:pPr lvl="1"/>
            <a:r>
              <a:rPr lang="en-US" dirty="0" smtClean="0"/>
              <a:t>Keep your points as short as humanly possible!</a:t>
            </a:r>
          </a:p>
          <a:p>
            <a:pPr lvl="2"/>
            <a:r>
              <a:rPr lang="en-US" dirty="0" smtClean="0"/>
              <a:t>Use pictures. Show, don’t tell.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4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TYPE SLIDE TITLE HERE</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710874"/>
            <a:ext cx="1238981" cy="635651"/>
          </a:xfrm>
          <a:prstGeom prst="rect">
            <a:avLst/>
          </a:prstGeom>
        </p:spPr>
      </p:pic>
      <p:sp>
        <p:nvSpPr>
          <p:cNvPr id="8" name="Slide Number Placeholder 7"/>
          <p:cNvSpPr>
            <a:spLocks noGrp="1"/>
          </p:cNvSpPr>
          <p:nvPr>
            <p:ph type="sldNum" sz="quarter" idx="11"/>
          </p:nvPr>
        </p:nvSpPr>
        <p:spPr/>
        <p:txBody>
          <a:bodyPr/>
          <a:lstStyle/>
          <a:p>
            <a:fld id="{3520DCBE-BED3-4734-8114-7FD920ACA4E7}" type="slidenum">
              <a:rPr lang="en-GB" smtClean="0"/>
              <a:t>‹#›</a:t>
            </a:fld>
            <a:endParaRPr lang="en-GB"/>
          </a:p>
        </p:txBody>
      </p:sp>
    </p:spTree>
    <p:extLst>
      <p:ext uri="{BB962C8B-B14F-4D97-AF65-F5344CB8AC3E}">
        <p14:creationId xmlns:p14="http://schemas.microsoft.com/office/powerpoint/2010/main" val="30547932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3399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Content Placeholder 3"/>
          <p:cNvSpPr>
            <a:spLocks noGrp="1"/>
          </p:cNvSpPr>
          <p:nvPr>
            <p:ph sz="quarter" idx="10" hasCustomPrompt="1"/>
          </p:nvPr>
        </p:nvSpPr>
        <p:spPr>
          <a:xfrm>
            <a:off x="838200" y="3086100"/>
            <a:ext cx="9139238" cy="1355272"/>
          </a:xfrm>
        </p:spPr>
        <p:txBody>
          <a:bodyPr anchor="ctr">
            <a:noAutofit/>
          </a:bodyPr>
          <a:lstStyle>
            <a:lvl1pPr marL="0" indent="0">
              <a:buNone/>
              <a:defRPr sz="4400"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TYPE SLIDE TITLE HERE</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3439460"/>
            <a:ext cx="1238981" cy="717305"/>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819" y="3439460"/>
            <a:ext cx="1238981" cy="717305"/>
          </a:xfrm>
          <a:prstGeom prst="rect">
            <a:avLst/>
          </a:prstGeom>
        </p:spPr>
      </p:pic>
    </p:spTree>
    <p:extLst>
      <p:ext uri="{BB962C8B-B14F-4D97-AF65-F5344CB8AC3E}">
        <p14:creationId xmlns:p14="http://schemas.microsoft.com/office/powerpoint/2010/main" val="9991337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a:solidFill>
                  <a:schemeClr val="tx1">
                    <a:lumMod val="65000"/>
                    <a:lumOff val="35000"/>
                  </a:schemeClr>
                </a:solidFill>
              </a:defRPr>
            </a:lvl1pPr>
            <a:lvl2pPr marL="685800" indent="-228600">
              <a:buFont typeface="Calibri Light" panose="020F0302020204030204" pitchFamily="34" charset="0"/>
              <a:buChar char="‒"/>
              <a:defRPr>
                <a:solidFill>
                  <a:schemeClr val="tx1">
                    <a:lumMod val="65000"/>
                    <a:lumOff val="35000"/>
                  </a:schemeClr>
                </a:solidFill>
              </a:defRPr>
            </a:lvl2pPr>
            <a:lvl3pPr marL="1143000" indent="-228600">
              <a:buFont typeface="Calibri Light" panose="020F0302020204030204" pitchFamily="34" charset="0"/>
              <a:buChar char="‒"/>
              <a:defRPr>
                <a:solidFill>
                  <a:schemeClr val="tx1">
                    <a:lumMod val="65000"/>
                    <a:lumOff val="35000"/>
                  </a:schemeClr>
                </a:solidFill>
              </a:defRPr>
            </a:lvl3pPr>
            <a:lvl4pPr marL="1600200" indent="-228600">
              <a:buFont typeface="Calibri Light" panose="020F0302020204030204" pitchFamily="34" charset="0"/>
              <a:buChar char="‒"/>
              <a:defRPr>
                <a:solidFill>
                  <a:schemeClr val="tx1">
                    <a:lumMod val="65000"/>
                    <a:lumOff val="35000"/>
                  </a:schemeClr>
                </a:solidFill>
              </a:defRPr>
            </a:lvl4pPr>
            <a:lvl5pPr marL="2057400" indent="-228600">
              <a:buFont typeface="Calibri Light" panose="020F0302020204030204" pitchFamily="34" charset="0"/>
              <a:buChar char="‒"/>
              <a:defRPr>
                <a:solidFill>
                  <a:schemeClr val="tx1">
                    <a:lumMod val="65000"/>
                    <a:lumOff val="35000"/>
                  </a:schemeClr>
                </a:solidFill>
              </a:defRPr>
            </a:lvl5pPr>
          </a:lstStyle>
          <a:p>
            <a:pPr lvl="0"/>
            <a:r>
              <a:rPr lang="en-US" dirty="0" smtClean="0"/>
              <a:t>This is a list of bullet points</a:t>
            </a:r>
          </a:p>
          <a:p>
            <a:pPr lvl="1"/>
            <a:r>
              <a:rPr lang="en-US" dirty="0" smtClean="0"/>
              <a:t>Keep your points as short as humanly possible!</a:t>
            </a:r>
          </a:p>
          <a:p>
            <a:pPr lvl="2"/>
            <a:r>
              <a:rPr lang="en-US" dirty="0" smtClean="0"/>
              <a:t>Use pictures. Show, don’t tell.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hasCustomPrompt="1"/>
          </p:nvPr>
        </p:nvSpPr>
        <p:spPr>
          <a:xfrm>
            <a:off x="6172200" y="1825625"/>
            <a:ext cx="5181600" cy="4351338"/>
          </a:xfrm>
        </p:spPr>
        <p:txBody>
          <a:bodyPr/>
          <a:lstStyle>
            <a:lvl1pPr>
              <a:defRPr>
                <a:solidFill>
                  <a:schemeClr val="tx1">
                    <a:lumMod val="65000"/>
                    <a:lumOff val="35000"/>
                  </a:schemeClr>
                </a:solidFill>
              </a:defRPr>
            </a:lvl1pPr>
            <a:lvl2pPr marL="685800" indent="-228600">
              <a:buFont typeface="Calibri Light" panose="020F0302020204030204" pitchFamily="34" charset="0"/>
              <a:buChar char="‒"/>
              <a:defRPr>
                <a:solidFill>
                  <a:schemeClr val="tx1">
                    <a:lumMod val="65000"/>
                    <a:lumOff val="35000"/>
                  </a:schemeClr>
                </a:solidFill>
              </a:defRPr>
            </a:lvl2pPr>
            <a:lvl3pPr marL="1143000" indent="-228600">
              <a:buFont typeface="Calibri Light" panose="020F0302020204030204" pitchFamily="34" charset="0"/>
              <a:buChar char="‒"/>
              <a:defRPr>
                <a:solidFill>
                  <a:schemeClr val="tx1">
                    <a:lumMod val="65000"/>
                    <a:lumOff val="35000"/>
                  </a:schemeClr>
                </a:solidFill>
              </a:defRPr>
            </a:lvl3pPr>
            <a:lvl4pPr marL="1600200" indent="-228600">
              <a:buFont typeface="Calibri Light" panose="020F0302020204030204" pitchFamily="34" charset="0"/>
              <a:buChar char="‒"/>
              <a:defRPr>
                <a:solidFill>
                  <a:schemeClr val="tx1">
                    <a:lumMod val="65000"/>
                    <a:lumOff val="35000"/>
                  </a:schemeClr>
                </a:solidFill>
              </a:defRPr>
            </a:lvl4pPr>
            <a:lvl5pPr marL="2057400" indent="-228600">
              <a:buFont typeface="Calibri Light" panose="020F0302020204030204" pitchFamily="34" charset="0"/>
              <a:buChar char="‒"/>
              <a:defRPr>
                <a:solidFill>
                  <a:schemeClr val="tx1">
                    <a:lumMod val="65000"/>
                    <a:lumOff val="35000"/>
                  </a:schemeClr>
                </a:solidFill>
              </a:defRPr>
            </a:lvl5pPr>
          </a:lstStyle>
          <a:p>
            <a:pPr lvl="0"/>
            <a:r>
              <a:rPr lang="en-US" dirty="0" smtClean="0"/>
              <a:t>This is a list of bullet points</a:t>
            </a:r>
          </a:p>
          <a:p>
            <a:pPr lvl="1"/>
            <a:r>
              <a:rPr lang="en-US" dirty="0" smtClean="0"/>
              <a:t>Keep your points as short as humanly possible!</a:t>
            </a:r>
          </a:p>
          <a:p>
            <a:pPr lvl="2"/>
            <a:r>
              <a:rPr lang="en-US" dirty="0" smtClean="0"/>
              <a:t>Use pictures. Show, don’t tell.</a:t>
            </a:r>
          </a:p>
          <a:p>
            <a:pPr lvl="3"/>
            <a:r>
              <a:rPr lang="en-US" dirty="0" smtClean="0"/>
              <a:t>Fourth level</a:t>
            </a:r>
          </a:p>
          <a:p>
            <a:pPr lvl="4"/>
            <a:r>
              <a:rPr lang="en-US" dirty="0" smtClean="0"/>
              <a:t>Fifth level</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
        <p:nvSpPr>
          <p:cNvPr id="7"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400" b="1"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TYPE SLIDE TITLE HERE</a:t>
            </a:r>
            <a:endParaRPr lang="en-GB" dirty="0"/>
          </a:p>
        </p:txBody>
      </p:sp>
      <p:sp>
        <p:nvSpPr>
          <p:cNvPr id="1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Tree>
    <p:extLst>
      <p:ext uri="{BB962C8B-B14F-4D97-AF65-F5344CB8AC3E}">
        <p14:creationId xmlns:p14="http://schemas.microsoft.com/office/powerpoint/2010/main" val="40754795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ctr">
            <a:normAutofit/>
          </a:bodyPr>
          <a:lstStyle>
            <a:lvl1pPr marL="0" indent="0">
              <a:buNone/>
              <a:defRPr sz="2800" b="1" u="none">
                <a:solidFill>
                  <a:schemeClr val="tx1">
                    <a:lumMod val="65000"/>
                    <a:lumOff val="3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lumMod val="65000"/>
                    <a:lumOff val="35000"/>
                  </a:schemeClr>
                </a:solidFill>
              </a:defRPr>
            </a:lvl1pPr>
            <a:lvl2pPr marL="685800" indent="-228600">
              <a:buFont typeface="Calibri Light" panose="020F0302020204030204" pitchFamily="34" charset="0"/>
              <a:buChar char="‒"/>
              <a:defRPr>
                <a:solidFill>
                  <a:schemeClr val="tx1">
                    <a:lumMod val="65000"/>
                    <a:lumOff val="35000"/>
                  </a:schemeClr>
                </a:solidFill>
              </a:defRPr>
            </a:lvl2pPr>
            <a:lvl3pPr marL="1143000" indent="-228600">
              <a:buFont typeface="Calibri Light" panose="020F0302020204030204" pitchFamily="34" charset="0"/>
              <a:buChar char="‒"/>
              <a:defRPr>
                <a:solidFill>
                  <a:schemeClr val="tx1">
                    <a:lumMod val="65000"/>
                    <a:lumOff val="35000"/>
                  </a:schemeClr>
                </a:solidFill>
              </a:defRPr>
            </a:lvl3pPr>
            <a:lvl4pPr marL="1600200" indent="-228600">
              <a:buFont typeface="Calibri Light" panose="020F0302020204030204" pitchFamily="34" charset="0"/>
              <a:buChar char="‒"/>
              <a:defRPr>
                <a:solidFill>
                  <a:schemeClr val="tx1">
                    <a:lumMod val="65000"/>
                    <a:lumOff val="35000"/>
                  </a:schemeClr>
                </a:solidFill>
              </a:defRPr>
            </a:lvl4pPr>
            <a:lvl5pPr marL="2057400" indent="-228600">
              <a:buFont typeface="Calibri Light" panose="020F0302020204030204" pitchFamily="34" charset="0"/>
              <a:buChar cha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ctr">
            <a:normAutofit/>
          </a:bodyPr>
          <a:lstStyle>
            <a:lvl1pPr marL="0" indent="0">
              <a:buNone/>
              <a:defRPr sz="2800" b="1">
                <a:solidFill>
                  <a:schemeClr val="tx1">
                    <a:lumMod val="65000"/>
                    <a:lumOff val="3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lumMod val="65000"/>
                    <a:lumOff val="35000"/>
                  </a:schemeClr>
                </a:solidFill>
              </a:defRPr>
            </a:lvl1pPr>
            <a:lvl2pPr marL="685800" indent="-228600">
              <a:buFont typeface="Calibri Light" panose="020F0302020204030204" pitchFamily="34" charset="0"/>
              <a:buChar char="‒"/>
              <a:defRPr>
                <a:solidFill>
                  <a:schemeClr val="tx1">
                    <a:lumMod val="65000"/>
                    <a:lumOff val="35000"/>
                  </a:schemeClr>
                </a:solidFill>
              </a:defRPr>
            </a:lvl2pPr>
            <a:lvl3pPr marL="1143000" indent="-228600">
              <a:buFont typeface="Calibri Light" panose="020F0302020204030204" pitchFamily="34" charset="0"/>
              <a:buChar char="‒"/>
              <a:defRPr>
                <a:solidFill>
                  <a:schemeClr val="tx1">
                    <a:lumMod val="65000"/>
                    <a:lumOff val="35000"/>
                  </a:schemeClr>
                </a:solidFill>
              </a:defRPr>
            </a:lvl3pPr>
            <a:lvl4pPr marL="1600200" indent="-228600">
              <a:buFont typeface="Calibri Light" panose="020F0302020204030204" pitchFamily="34" charset="0"/>
              <a:buChar char="‒"/>
              <a:defRPr>
                <a:solidFill>
                  <a:schemeClr val="tx1">
                    <a:lumMod val="65000"/>
                    <a:lumOff val="35000"/>
                  </a:schemeClr>
                </a:solidFill>
              </a:defRPr>
            </a:lvl4pPr>
            <a:lvl5pPr marL="2057400" indent="-228600">
              <a:buFont typeface="Calibri Light" panose="020F0302020204030204" pitchFamily="34" charset="0"/>
              <a:buChar char="‒"/>
              <a:defRPr>
                <a:solidFill>
                  <a:schemeClr val="tx1">
                    <a:lumMod val="65000"/>
                    <a:lumOff val="3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
        <p:nvSpPr>
          <p:cNvPr id="8"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400" b="1"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TYPE SLIDE TITLE HERE</a:t>
            </a:r>
            <a:endParaRPr lang="en-GB" dirty="0"/>
          </a:p>
        </p:txBody>
      </p:sp>
      <p:sp>
        <p:nvSpPr>
          <p:cNvPr id="10" name="Slide Number Placeholder 5"/>
          <p:cNvSpPr>
            <a:spLocks noGrp="1"/>
          </p:cNvSpPr>
          <p:nvPr>
            <p:ph type="sldNum" sz="quarter" idx="11"/>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Tree>
    <p:extLst>
      <p:ext uri="{BB962C8B-B14F-4D97-AF65-F5344CB8AC3E}">
        <p14:creationId xmlns:p14="http://schemas.microsoft.com/office/powerpoint/2010/main" val="19786773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
        <p:nvSpPr>
          <p:cNvPr id="4"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400" b="1" baseline="0">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TYPE SLIDE TITLE HERE</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Tree>
    <p:extLst>
      <p:ext uri="{BB962C8B-B14F-4D97-AF65-F5344CB8AC3E}">
        <p14:creationId xmlns:p14="http://schemas.microsoft.com/office/powerpoint/2010/main" val="15563639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819" y="642686"/>
            <a:ext cx="1238981" cy="717305"/>
          </a:xfrm>
          <a:prstGeom prst="rect">
            <a:avLst/>
          </a:prstGeom>
        </p:spPr>
      </p:pic>
    </p:spTree>
    <p:extLst>
      <p:ext uri="{BB962C8B-B14F-4D97-AF65-F5344CB8AC3E}">
        <p14:creationId xmlns:p14="http://schemas.microsoft.com/office/powerpoint/2010/main" val="37523065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5125699"/>
          </a:xfrm>
        </p:spPr>
        <p:txBody>
          <a:bodyPr/>
          <a:lstStyle>
            <a:lvl1pPr>
              <a:defRPr sz="3200">
                <a:solidFill>
                  <a:schemeClr val="tx1">
                    <a:lumMod val="65000"/>
                    <a:lumOff val="35000"/>
                  </a:schemeClr>
                </a:solidFill>
              </a:defRPr>
            </a:lvl1pPr>
            <a:lvl2pPr marL="685800" indent="-228600">
              <a:buFont typeface="Calibri Light" panose="020F0302020204030204" pitchFamily="34" charset="0"/>
              <a:buChar char="‒"/>
              <a:defRPr sz="2800">
                <a:solidFill>
                  <a:schemeClr val="tx1">
                    <a:lumMod val="65000"/>
                    <a:lumOff val="35000"/>
                  </a:schemeClr>
                </a:solidFill>
              </a:defRPr>
            </a:lvl2pPr>
            <a:lvl3pPr marL="1143000" indent="-228600">
              <a:buFont typeface="Calibri Light" panose="020F0302020204030204" pitchFamily="34" charset="0"/>
              <a:buChar char="‒"/>
              <a:defRPr sz="2400">
                <a:solidFill>
                  <a:schemeClr val="tx1">
                    <a:lumMod val="65000"/>
                    <a:lumOff val="35000"/>
                  </a:schemeClr>
                </a:solidFill>
              </a:defRPr>
            </a:lvl3pPr>
            <a:lvl4pPr marL="1600200" indent="-228600">
              <a:buFont typeface="Calibri Light" panose="020F0302020204030204" pitchFamily="34" charset="0"/>
              <a:buChar char="‒"/>
              <a:defRPr sz="2000">
                <a:solidFill>
                  <a:schemeClr val="tx1">
                    <a:lumMod val="65000"/>
                    <a:lumOff val="35000"/>
                  </a:schemeClr>
                </a:solidFill>
              </a:defRPr>
            </a:lvl4pPr>
            <a:lvl5pPr marL="2057400" indent="-228600">
              <a:buFont typeface="Calibri Light" panose="020F0302020204030204" pitchFamily="34" charset="0"/>
              <a:buChar cha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839788" y="2057400"/>
            <a:ext cx="3932237" cy="4055724"/>
          </a:xfrm>
        </p:spPr>
        <p:txBody>
          <a:bodyPr/>
          <a:lstStyle>
            <a:lvl1pPr marL="0" indent="0">
              <a:buNone/>
              <a:defRPr sz="1600">
                <a:solidFill>
                  <a:schemeClr val="tx1">
                    <a:lumMod val="65000"/>
                    <a:lumOff val="35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Content Placeholder 4"/>
          <p:cNvSpPr>
            <a:spLocks noGrp="1"/>
          </p:cNvSpPr>
          <p:nvPr>
            <p:ph sz="quarter" idx="10" hasCustomPrompt="1"/>
          </p:nvPr>
        </p:nvSpPr>
        <p:spPr>
          <a:xfrm>
            <a:off x="839788" y="318408"/>
            <a:ext cx="3932237" cy="1559606"/>
          </a:xfrm>
        </p:spPr>
        <p:txBody>
          <a:bodyPr anchor="ctr"/>
          <a:lstStyle>
            <a:lvl1pPr marL="0" indent="0">
              <a:buNone/>
              <a:defRPr b="1">
                <a:solidFill>
                  <a:schemeClr val="tx1">
                    <a:lumMod val="65000"/>
                    <a:lumOff val="3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SLIDE TITLE HERE</a:t>
            </a:r>
            <a:endParaRPr lang="en-GB" dirty="0"/>
          </a:p>
        </p:txBody>
      </p:sp>
      <p:sp>
        <p:nvSpPr>
          <p:cNvPr id="7"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819" y="270120"/>
            <a:ext cx="1238981" cy="717305"/>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14819" y="270120"/>
            <a:ext cx="1238981" cy="717305"/>
          </a:xfrm>
          <a:prstGeom prst="rect">
            <a:avLst/>
          </a:prstGeom>
        </p:spPr>
      </p:pic>
    </p:spTree>
    <p:extLst>
      <p:ext uri="{BB962C8B-B14F-4D97-AF65-F5344CB8AC3E}">
        <p14:creationId xmlns:p14="http://schemas.microsoft.com/office/powerpoint/2010/main" val="16425294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00000">
            <a:off x="10089349" y="3774585"/>
            <a:ext cx="3134033" cy="5014453"/>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2700000">
            <a:off x="10089349" y="3774585"/>
            <a:ext cx="3134033" cy="5014453"/>
          </a:xfrm>
          <a:prstGeom prst="rect">
            <a:avLst/>
          </a:prstGeom>
        </p:spPr>
      </p:pic>
    </p:spTree>
    <p:extLst>
      <p:ext uri="{BB962C8B-B14F-4D97-AF65-F5344CB8AC3E}">
        <p14:creationId xmlns:p14="http://schemas.microsoft.com/office/powerpoint/2010/main" val="358425627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1"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s://developer.android.com/guide/topics/sensors/gnss" TargetMode="External"/><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igs.org/rt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7.png"/><Relationship Id="rId7" Type="http://schemas.openxmlformats.org/officeDocument/2006/relationships/diagramColors" Target="../diagrams/colors3.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mathworks.com/products/matlab.html"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chart" Target="../charts/chart1.xml"/><Relationship Id="rId2" Type="http://schemas.openxmlformats.org/officeDocument/2006/relationships/notesSlide" Target="../notesSlides/notesSlide7.xml"/><Relationship Id="rId16" Type="http://schemas.openxmlformats.org/officeDocument/2006/relationships/image" Target="../media/image85.png"/><Relationship Id="rId20" Type="http://schemas.openxmlformats.org/officeDocument/2006/relationships/image" Target="../media/image89.jpeg"/><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jpe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3.jpeg"/><Relationship Id="rId22"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hyperlink" Target="https://github.com/TheGalfins/GNSS_Compare" TargetMode="External"/><Relationship Id="rId2" Type="http://schemas.openxmlformats.org/officeDocument/2006/relationships/image" Target="../media/image102.png"/><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gnss-compare.readthedocs.io/"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gsa.europa.eu/newsroom/news/broadcom-announces-world-s-first-dual-frequency-gnss-receiver-smartphones" TargetMode="External"/><Relationship Id="rId2" Type="http://schemas.openxmlformats.org/officeDocument/2006/relationships/image" Target="../media/image105.gif"/><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8.xml"/><Relationship Id="rId5" Type="http://schemas.openxmlformats.org/officeDocument/2006/relationships/image" Target="../media/image111.emf"/><Relationship Id="rId4" Type="http://schemas.openxmlformats.org/officeDocument/2006/relationships/image" Target="../media/image110.emf"/></Relationships>
</file>

<file path=ppt/slides/_rels/slide34.xml.rels><?xml version="1.0" encoding="UTF-8" standalone="yes"?>
<Relationships xmlns="http://schemas.openxmlformats.org/package/2006/relationships"><Relationship Id="rId3" Type="http://schemas.openxmlformats.org/officeDocument/2006/relationships/hyperlink" Target="mailto:market@gsa.europa.eu" TargetMode="External"/><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hyperlink" Target="https://www.gsa.europa.eu/gnss-raw-measurements-task-forc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gsa.europa.eu/system/files/reports/gnss_raw_measurement_web_0.pdf" TargetMode="Externa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spreadsheets/d/1Li4aKf43eJipZGweWpEIRHaRgj4tSacZ9WNuPHObt88/copy" TargetMode="External"/><Relationship Id="rId2" Type="http://schemas.openxmlformats.org/officeDocument/2006/relationships/hyperlink" Target="http://rawmeasurementstaskforce.forums-free.com/" TargetMode="Externa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hyperlink" Target="https://www.gsa.europa.eu/system/files/reports/gnss_mr_2017.pdf" TargetMode="External"/><Relationship Id="rId4" Type="http://schemas.openxmlformats.org/officeDocument/2006/relationships/hyperlink" Target="https://www.gsa.europa.eu/system/files/reports/gnss_user_tech_report_2018.pdf"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hyperlink" Target="https://www.linkedin.com/company-beta/1597589/" TargetMode="External"/><Relationship Id="rId18" Type="http://schemas.openxmlformats.org/officeDocument/2006/relationships/image" Target="../media/image11.png"/><Relationship Id="rId3" Type="http://schemas.openxmlformats.org/officeDocument/2006/relationships/hyperlink" Target="http://www.gsa.europa.eu/" TargetMode="External"/><Relationship Id="rId21" Type="http://schemas.openxmlformats.org/officeDocument/2006/relationships/image" Target="../media/image124.jpg"/><Relationship Id="rId7" Type="http://schemas.openxmlformats.org/officeDocument/2006/relationships/hyperlink" Target="http://www.egnos-portal.eu/" TargetMode="External"/><Relationship Id="rId12" Type="http://schemas.openxmlformats.org/officeDocument/2006/relationships/image" Target="../media/image8.png"/><Relationship Id="rId17" Type="http://schemas.openxmlformats.org/officeDocument/2006/relationships/hyperlink" Target="https://www.youtube.com/user/egnos1" TargetMode="External"/><Relationship Id="rId2" Type="http://schemas.openxmlformats.org/officeDocument/2006/relationships/image" Target="../media/image14.png"/><Relationship Id="rId16" Type="http://schemas.openxmlformats.org/officeDocument/2006/relationships/image" Target="../media/image10.png"/><Relationship Id="rId20"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http://www.gsc-europa.eu/" TargetMode="External"/><Relationship Id="rId11" Type="http://schemas.openxmlformats.org/officeDocument/2006/relationships/hyperlink" Target="https://www.facebook.com/EuropeanGnssAgency/" TargetMode="External"/><Relationship Id="rId5" Type="http://schemas.openxmlformats.org/officeDocument/2006/relationships/image" Target="../media/image12.png"/><Relationship Id="rId15" Type="http://schemas.openxmlformats.org/officeDocument/2006/relationships/hyperlink" Target="https://twitter.com/eu_gnss" TargetMode="External"/><Relationship Id="rId10" Type="http://schemas.openxmlformats.org/officeDocument/2006/relationships/image" Target="../media/image123.png"/><Relationship Id="rId19" Type="http://schemas.openxmlformats.org/officeDocument/2006/relationships/hyperlink" Target="https://www.slideshare.net/EU_GNSS" TargetMode="External"/><Relationship Id="rId4" Type="http://schemas.openxmlformats.org/officeDocument/2006/relationships/hyperlink" Target="https://www.gsa.europa.eu/subscribe-gsa-today" TargetMode="External"/><Relationship Id="rId9" Type="http://schemas.openxmlformats.org/officeDocument/2006/relationships/image" Target="../media/image122.png"/><Relationship Id="rId14" Type="http://schemas.openxmlformats.org/officeDocument/2006/relationships/image" Target="../media/image9.png"/><Relationship Id="rId22" Type="http://schemas.openxmlformats.org/officeDocument/2006/relationships/hyperlink" Target="http://usegalileo.eu/E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10.xml"/><Relationship Id="rId7" Type="http://schemas.openxmlformats.org/officeDocument/2006/relationships/diagramLayout" Target="../diagrams/layout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Data" Target="../diagrams/data5.xml"/><Relationship Id="rId5" Type="http://schemas.openxmlformats.org/officeDocument/2006/relationships/image" Target="../media/image35.png"/><Relationship Id="rId10" Type="http://schemas.microsoft.com/office/2007/relationships/diagramDrawing" Target="../diagrams/drawing5.xml"/><Relationship Id="rId4" Type="http://schemas.openxmlformats.org/officeDocument/2006/relationships/oleObject" Target="../embeddings/oleObject2.bin"/><Relationship Id="rId9" Type="http://schemas.openxmlformats.org/officeDocument/2006/relationships/diagramColors" Target="../diagrams/colors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hyperlink" Target="https://www.gsc-europa.eu/system/files/galileo_documents/Galileo-IS-SAR-Quarterly-Performance_Report-Q2-2018.pdf" TargetMode="External"/><Relationship Id="rId5" Type="http://schemas.openxmlformats.org/officeDocument/2006/relationships/hyperlink" Target="https://www.gsc-europa.eu/system/files/galileo_documents/Galileo-IS-OS-Quarterly-Performance_Report-Q2-2018.pdf" TargetMode="External"/><Relationship Id="rId4" Type="http://schemas.openxmlformats.org/officeDocument/2006/relationships/hyperlink" Target="https://www.gsc-europa.eu/galileo-gsc-overview/services/galileo-initial-services" TargetMode="Externa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2.xml"/><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Data" Target="../diagrams/data1.xml"/><Relationship Id="rId5" Type="http://schemas.openxmlformats.org/officeDocument/2006/relationships/image" Target="../media/image35.png"/><Relationship Id="rId10" Type="http://schemas.microsoft.com/office/2007/relationships/diagramDrawing" Target="../diagrams/drawing1.xml"/><Relationship Id="rId4" Type="http://schemas.openxmlformats.org/officeDocument/2006/relationships/oleObject" Target="../embeddings/oleObject1.bin"/><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724904" y="4339219"/>
            <a:ext cx="8956349" cy="875331"/>
          </a:xfrm>
        </p:spPr>
        <p:txBody>
          <a:bodyPr>
            <a:normAutofit fontScale="90000"/>
          </a:bodyPr>
          <a:lstStyle/>
          <a:p>
            <a:r>
              <a:rPr lang="en-GB" sz="3600" b="1" i="1" dirty="0" smtClean="0">
                <a:solidFill>
                  <a:schemeClr val="tx1"/>
                </a:solidFill>
              </a:rPr>
              <a:t>Android </a:t>
            </a:r>
            <a:r>
              <a:rPr lang="en-GB" sz="3600" b="1" i="1" dirty="0">
                <a:solidFill>
                  <a:schemeClr val="tx1"/>
                </a:solidFill>
              </a:rPr>
              <a:t> </a:t>
            </a:r>
            <a:r>
              <a:rPr lang="en-GB" sz="3600" b="1" i="1" dirty="0" smtClean="0">
                <a:solidFill>
                  <a:schemeClr val="tx1"/>
                </a:solidFill>
              </a:rPr>
              <a:t>GNSS Raw Measurements and Galileo High Accuracy Service</a:t>
            </a:r>
            <a:endParaRPr lang="en-GB" sz="3500" b="1" dirty="0">
              <a:solidFill>
                <a:schemeClr val="tx1"/>
              </a:solidFill>
            </a:endParaRPr>
          </a:p>
        </p:txBody>
      </p:sp>
      <p:sp>
        <p:nvSpPr>
          <p:cNvPr id="2" name="Content Placeholder 1"/>
          <p:cNvSpPr>
            <a:spLocks noGrp="1"/>
          </p:cNvSpPr>
          <p:nvPr>
            <p:ph sz="quarter" idx="11"/>
          </p:nvPr>
        </p:nvSpPr>
        <p:spPr>
          <a:xfrm>
            <a:off x="2816153" y="5656132"/>
            <a:ext cx="8464550" cy="384401"/>
          </a:xfrm>
        </p:spPr>
        <p:txBody>
          <a:bodyPr>
            <a:noAutofit/>
          </a:bodyPr>
          <a:lstStyle/>
          <a:p>
            <a:r>
              <a:rPr lang="en-GB" sz="2000" b="1" i="1" dirty="0" smtClean="0">
                <a:solidFill>
                  <a:srgbClr val="00B0F0"/>
                </a:solidFill>
                <a:latin typeface="+mj-lt"/>
                <a:ea typeface="+mj-ea"/>
                <a:cs typeface="+mj-cs"/>
              </a:rPr>
              <a:t>29 November 2018</a:t>
            </a:r>
            <a:endParaRPr lang="en-GB" sz="2000" dirty="0"/>
          </a:p>
        </p:txBody>
      </p:sp>
      <p:sp>
        <p:nvSpPr>
          <p:cNvPr id="3" name="Text Placeholder 2"/>
          <p:cNvSpPr>
            <a:spLocks noGrp="1"/>
          </p:cNvSpPr>
          <p:nvPr>
            <p:ph type="body" sz="quarter" idx="12"/>
          </p:nvPr>
        </p:nvSpPr>
        <p:spPr>
          <a:xfrm>
            <a:off x="2724904" y="5214550"/>
            <a:ext cx="8464550" cy="468768"/>
          </a:xfrm>
        </p:spPr>
        <p:txBody>
          <a:bodyPr>
            <a:noAutofit/>
          </a:bodyPr>
          <a:lstStyle/>
          <a:p>
            <a:r>
              <a:rPr lang="en-GB" sz="2000" b="0" dirty="0" smtClean="0"/>
              <a:t>Martin Sunkevic, European GNSS Agency</a:t>
            </a:r>
            <a:endParaRPr lang="en-GB" sz="2000" b="0" dirty="0"/>
          </a:p>
        </p:txBody>
      </p:sp>
      <p:sp>
        <p:nvSpPr>
          <p:cNvPr id="4" name="Slide Number Placeholder 3"/>
          <p:cNvSpPr>
            <a:spLocks noGrp="1"/>
          </p:cNvSpPr>
          <p:nvPr>
            <p:ph type="sldNum" sz="quarter" idx="4294967295"/>
          </p:nvPr>
        </p:nvSpPr>
        <p:spPr>
          <a:xfrm>
            <a:off x="9448800" y="6356350"/>
            <a:ext cx="2743200" cy="365125"/>
          </a:xfrm>
        </p:spPr>
        <p:txBody>
          <a:bodyPr/>
          <a:lstStyle/>
          <a:p>
            <a:fld id="{85DBE1FA-502C-4E15-9A89-61C7DF815AA0}" type="slidenum">
              <a:rPr lang="en-GB" smtClean="0">
                <a:solidFill>
                  <a:prstClr val="white">
                    <a:lumMod val="95000"/>
                  </a:prstClr>
                </a:solidFill>
              </a:rPr>
              <a:pPr/>
              <a:t>1</a:t>
            </a:fld>
            <a:endParaRPr lang="en-GB">
              <a:solidFill>
                <a:prstClr val="white">
                  <a:lumMod val="95000"/>
                </a:prstClr>
              </a:solidFill>
            </a:endParaRPr>
          </a:p>
        </p:txBody>
      </p:sp>
      <p:sp>
        <p:nvSpPr>
          <p:cNvPr id="6" name="Rectangle 5"/>
          <p:cNvSpPr/>
          <p:nvPr/>
        </p:nvSpPr>
        <p:spPr>
          <a:xfrm>
            <a:off x="2724904" y="6033184"/>
            <a:ext cx="6096000" cy="646331"/>
          </a:xfrm>
          <a:prstGeom prst="rect">
            <a:avLst/>
          </a:prstGeom>
        </p:spPr>
        <p:txBody>
          <a:bodyPr>
            <a:spAutoFit/>
          </a:bodyPr>
          <a:lstStyle/>
          <a:p>
            <a:r>
              <a:rPr lang="en-GB" b="1" i="1" dirty="0" smtClean="0">
                <a:solidFill>
                  <a:srgbClr val="00B0F0"/>
                </a:solidFill>
              </a:rPr>
              <a:t>RNN`s New </a:t>
            </a:r>
            <a:r>
              <a:rPr lang="en-GB" b="1" i="1" dirty="0">
                <a:solidFill>
                  <a:srgbClr val="00B0F0"/>
                </a:solidFill>
              </a:rPr>
              <a:t>GNSS Signals seminar </a:t>
            </a:r>
            <a:r>
              <a:rPr lang="en-GB" b="1" i="1" dirty="0" smtClean="0">
                <a:solidFill>
                  <a:srgbClr val="00B0F0"/>
                </a:solidFill>
              </a:rPr>
              <a:t>– </a:t>
            </a:r>
            <a:r>
              <a:rPr lang="en-GB" b="1" i="1" dirty="0">
                <a:solidFill>
                  <a:srgbClr val="00B0F0"/>
                </a:solidFill>
              </a:rPr>
              <a:t>opportunities for new PNT applications and improved robustness</a:t>
            </a:r>
          </a:p>
        </p:txBody>
      </p:sp>
    </p:spTree>
    <p:extLst>
      <p:ext uri="{BB962C8B-B14F-4D97-AF65-F5344CB8AC3E}">
        <p14:creationId xmlns:p14="http://schemas.microsoft.com/office/powerpoint/2010/main" val="1598316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2562" y="497362"/>
            <a:ext cx="8949475" cy="857250"/>
          </a:xfrm>
          <a:prstGeom prst="rect">
            <a:avLst/>
          </a:prstGeom>
        </p:spPr>
        <p:txBody>
          <a:bodyPr vert="horz" lIns="68580" tIns="34290" rIns="68580" bIns="34290" rtlCol="0">
            <a:noAutofit/>
          </a:bodyPr>
          <a:lstStyle>
            <a:lvl1pPr indent="0">
              <a:lnSpc>
                <a:spcPct val="100000"/>
              </a:lnSpc>
              <a:spcBef>
                <a:spcPts val="600"/>
              </a:spcBef>
              <a:spcAft>
                <a:spcPts val="600"/>
              </a:spcAft>
              <a:buFont typeface="Arial" panose="020B0604020202020204" pitchFamily="34" charset="0"/>
              <a:buNone/>
              <a:defRPr sz="4000" b="1">
                <a:solidFill>
                  <a:schemeClr val="tx1">
                    <a:lumMod val="75000"/>
                    <a:lumOff val="25000"/>
                  </a:schemeClr>
                </a:solidFill>
                <a:latin typeface="+mj-lt"/>
                <a:ea typeface="+mj-ea"/>
                <a:cs typeface="+mj-cs"/>
              </a:defRPr>
            </a:lvl1pPr>
            <a:lvl2pPr marL="685800" indent="-228600">
              <a:lnSpc>
                <a:spcPct val="100000"/>
              </a:lnSpc>
              <a:spcBef>
                <a:spcPts val="600"/>
              </a:spcBef>
              <a:spcAft>
                <a:spcPts val="600"/>
              </a:spcAft>
              <a:buFont typeface="Calibri Light" panose="020F0302020204030204" pitchFamily="34" charset="0"/>
              <a:buChar char="‒"/>
              <a:defRPr sz="2400">
                <a:solidFill>
                  <a:schemeClr val="tx1">
                    <a:lumMod val="75000"/>
                    <a:lumOff val="25000"/>
                  </a:schemeClr>
                </a:solidFill>
                <a:latin typeface="+mj-lt"/>
              </a:defRPr>
            </a:lvl2pPr>
            <a:lvl3pPr marL="1143000" indent="-228600">
              <a:lnSpc>
                <a:spcPct val="100000"/>
              </a:lnSpc>
              <a:spcBef>
                <a:spcPts val="600"/>
              </a:spcBef>
              <a:spcAft>
                <a:spcPts val="600"/>
              </a:spcAft>
              <a:buFont typeface="Calibri Light" panose="020F0302020204030204" pitchFamily="34" charset="0"/>
              <a:buChar char="‒"/>
              <a:defRPr sz="2000">
                <a:solidFill>
                  <a:schemeClr val="tx1">
                    <a:lumMod val="75000"/>
                    <a:lumOff val="25000"/>
                  </a:schemeClr>
                </a:solidFill>
                <a:latin typeface="+mj-lt"/>
              </a:defRPr>
            </a:lvl3pPr>
            <a:lvl4pPr marL="1600200" indent="-228600">
              <a:lnSpc>
                <a:spcPct val="100000"/>
              </a:lnSpc>
              <a:spcBef>
                <a:spcPts val="600"/>
              </a:spcBef>
              <a:spcAft>
                <a:spcPts val="600"/>
              </a:spcAft>
              <a:buFont typeface="Calibri Light" panose="020F0302020204030204" pitchFamily="34" charset="0"/>
              <a:buChar char="‒"/>
              <a:defRPr>
                <a:solidFill>
                  <a:schemeClr val="tx1">
                    <a:lumMod val="75000"/>
                    <a:lumOff val="25000"/>
                  </a:schemeClr>
                </a:solidFill>
                <a:latin typeface="+mj-lt"/>
              </a:defRPr>
            </a:lvl4pPr>
            <a:lvl5pPr marL="2057400" indent="-228600">
              <a:lnSpc>
                <a:spcPct val="100000"/>
              </a:lnSpc>
              <a:spcBef>
                <a:spcPts val="600"/>
              </a:spcBef>
              <a:spcAft>
                <a:spcPts val="600"/>
              </a:spcAft>
              <a:buFont typeface="Calibri Light" panose="020F0302020204030204" pitchFamily="34" charset="0"/>
              <a:buChar char="‒"/>
              <a:defRPr>
                <a:solidFill>
                  <a:schemeClr val="tx1">
                    <a:lumMod val="75000"/>
                    <a:lumOff val="25000"/>
                  </a:schemeClr>
                </a:solidFill>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400" dirty="0">
                <a:solidFill>
                  <a:schemeClr val="tx1">
                    <a:lumMod val="65000"/>
                    <a:lumOff val="35000"/>
                  </a:schemeClr>
                </a:solidFill>
                <a:ea typeface="+mn-ea"/>
                <a:cs typeface="+mn-cs"/>
              </a:rPr>
              <a:t>HAS will be </a:t>
            </a:r>
            <a:r>
              <a:rPr lang="en-GB" sz="3400" dirty="0" smtClean="0">
                <a:solidFill>
                  <a:schemeClr val="tx1">
                    <a:lumMod val="65000"/>
                    <a:lumOff val="35000"/>
                  </a:schemeClr>
                </a:solidFill>
                <a:ea typeface="+mn-ea"/>
                <a:cs typeface="+mn-cs"/>
              </a:rPr>
              <a:t>offered </a:t>
            </a:r>
            <a:r>
              <a:rPr lang="en-GB" sz="3400" dirty="0">
                <a:solidFill>
                  <a:schemeClr val="tx1">
                    <a:lumMod val="65000"/>
                    <a:lumOff val="35000"/>
                  </a:schemeClr>
                </a:solidFill>
                <a:ea typeface="+mn-ea"/>
                <a:cs typeface="+mn-cs"/>
              </a:rPr>
              <a:t>for free and </a:t>
            </a:r>
            <a:r>
              <a:rPr lang="en-GB" sz="3400" dirty="0" smtClean="0">
                <a:solidFill>
                  <a:schemeClr val="tx1">
                    <a:lumMod val="65000"/>
                    <a:lumOff val="35000"/>
                  </a:schemeClr>
                </a:solidFill>
                <a:ea typeface="+mn-ea"/>
                <a:cs typeface="+mn-cs"/>
              </a:rPr>
              <a:t>using</a:t>
            </a:r>
            <a:r>
              <a:rPr lang="en-GB" sz="3400" dirty="0" smtClean="0">
                <a:solidFill>
                  <a:schemeClr val="tx1">
                    <a:lumMod val="65000"/>
                    <a:lumOff val="35000"/>
                  </a:schemeClr>
                </a:solidFill>
                <a:ea typeface="+mn-ea"/>
                <a:cs typeface="+mn-cs"/>
              </a:rPr>
              <a:t> </a:t>
            </a:r>
            <a:r>
              <a:rPr lang="en-GB" sz="3400" dirty="0">
                <a:solidFill>
                  <a:schemeClr val="tx1">
                    <a:lumMod val="65000"/>
                    <a:lumOff val="35000"/>
                  </a:schemeClr>
                </a:solidFill>
                <a:ea typeface="+mn-ea"/>
                <a:cs typeface="+mn-cs"/>
              </a:rPr>
              <a:t>standard format</a:t>
            </a:r>
          </a:p>
        </p:txBody>
      </p:sp>
      <p:pic>
        <p:nvPicPr>
          <p:cNvPr id="2" name="Picture 1"/>
          <p:cNvPicPr>
            <a:picLocks noChangeAspect="1"/>
          </p:cNvPicPr>
          <p:nvPr/>
        </p:nvPicPr>
        <p:blipFill rotWithShape="1">
          <a:blip r:embed="rId3"/>
          <a:srcRect b="4607"/>
          <a:stretch/>
        </p:blipFill>
        <p:spPr>
          <a:xfrm>
            <a:off x="7911151" y="1950974"/>
            <a:ext cx="3955553" cy="3799898"/>
          </a:xfrm>
          <a:prstGeom prst="rect">
            <a:avLst/>
          </a:prstGeom>
        </p:spPr>
      </p:pic>
      <p:sp>
        <p:nvSpPr>
          <p:cNvPr id="4" name="Rectangle 3"/>
          <p:cNvSpPr/>
          <p:nvPr/>
        </p:nvSpPr>
        <p:spPr>
          <a:xfrm>
            <a:off x="379099" y="1755693"/>
            <a:ext cx="7058932" cy="5355312"/>
          </a:xfrm>
          <a:prstGeom prst="rect">
            <a:avLst/>
          </a:prstGeom>
        </p:spPr>
        <p:txBody>
          <a:bodyPr wrap="square">
            <a:spAutoFit/>
          </a:bodyPr>
          <a:lstStyle/>
          <a:p>
            <a:pPr marL="285750" indent="-285750">
              <a:buFont typeface="Arial" panose="020B0604020202020204" pitchFamily="34" charset="0"/>
              <a:buChar char="•"/>
            </a:pPr>
            <a:r>
              <a:rPr lang="en-GB" dirty="0">
                <a:solidFill>
                  <a:schemeClr val="bg2">
                    <a:lumMod val="50000"/>
                  </a:schemeClr>
                </a:solidFill>
              </a:rPr>
              <a:t>High accuracy (PPP) corrections provided in the Galileo E6-B signal </a:t>
            </a:r>
            <a:r>
              <a:rPr lang="en-GB" dirty="0" smtClean="0">
                <a:solidFill>
                  <a:schemeClr val="bg2">
                    <a:lumMod val="50000"/>
                  </a:schemeClr>
                </a:solidFill>
              </a:rPr>
              <a:t>component (= no need for additional communication channel): </a:t>
            </a:r>
            <a:endParaRPr lang="en-GB" dirty="0">
              <a:solidFill>
                <a:schemeClr val="bg2">
                  <a:lumMod val="50000"/>
                </a:schemeClr>
              </a:solidFill>
            </a:endParaRPr>
          </a:p>
          <a:p>
            <a:pPr marL="742950" lvl="1" indent="-285750">
              <a:buFont typeface="Arial" panose="020B0604020202020204" pitchFamily="34" charset="0"/>
              <a:buChar char="•"/>
            </a:pPr>
            <a:r>
              <a:rPr lang="en-GB" b="1" dirty="0">
                <a:solidFill>
                  <a:schemeClr val="bg2">
                    <a:lumMod val="50000"/>
                  </a:schemeClr>
                </a:solidFill>
              </a:rPr>
              <a:t>Satellite orbits</a:t>
            </a:r>
          </a:p>
          <a:p>
            <a:pPr marL="742950" lvl="1" indent="-285750">
              <a:buFont typeface="Arial" panose="020B0604020202020204" pitchFamily="34" charset="0"/>
              <a:buChar char="•"/>
            </a:pPr>
            <a:r>
              <a:rPr lang="en-GB" b="1" dirty="0">
                <a:solidFill>
                  <a:schemeClr val="bg2">
                    <a:lumMod val="50000"/>
                  </a:schemeClr>
                </a:solidFill>
              </a:rPr>
              <a:t>Satellite clock corrections</a:t>
            </a:r>
          </a:p>
          <a:p>
            <a:pPr marL="742950" lvl="1" indent="-285750">
              <a:buFont typeface="Arial" panose="020B0604020202020204" pitchFamily="34" charset="0"/>
              <a:buChar char="•"/>
            </a:pPr>
            <a:r>
              <a:rPr lang="en-GB" b="1" dirty="0">
                <a:solidFill>
                  <a:schemeClr val="bg2">
                    <a:lumMod val="50000"/>
                  </a:schemeClr>
                </a:solidFill>
              </a:rPr>
              <a:t>Code biases for multi-frequency</a:t>
            </a:r>
          </a:p>
          <a:p>
            <a:pPr marL="742950" lvl="1" indent="-285750">
              <a:buFont typeface="Arial" panose="020B0604020202020204" pitchFamily="34" charset="0"/>
              <a:buChar char="•"/>
            </a:pPr>
            <a:r>
              <a:rPr lang="en-GB" b="1" dirty="0">
                <a:solidFill>
                  <a:schemeClr val="bg2">
                    <a:lumMod val="50000"/>
                  </a:schemeClr>
                </a:solidFill>
              </a:rPr>
              <a:t>Signal/correction quality information</a:t>
            </a:r>
          </a:p>
          <a:p>
            <a:pPr marL="742950" lvl="1" indent="-285750">
              <a:buFont typeface="Arial" panose="020B0604020202020204" pitchFamily="34" charset="0"/>
              <a:buChar char="•"/>
            </a:pPr>
            <a:r>
              <a:rPr lang="en-GB" dirty="0">
                <a:solidFill>
                  <a:schemeClr val="bg2">
                    <a:lumMod val="50000"/>
                  </a:schemeClr>
                </a:solidFill>
              </a:rPr>
              <a:t>Phase biases (TBC)</a:t>
            </a:r>
          </a:p>
          <a:p>
            <a:pPr marL="742950" lvl="1" indent="-285750">
              <a:buFont typeface="Arial" panose="020B0604020202020204" pitchFamily="34" charset="0"/>
              <a:buChar char="•"/>
            </a:pPr>
            <a:r>
              <a:rPr lang="en-GB" dirty="0">
                <a:solidFill>
                  <a:schemeClr val="bg2">
                    <a:lumMod val="50000"/>
                  </a:schemeClr>
                </a:solidFill>
              </a:rPr>
              <a:t>Ionosphere in EU (to be confirmed</a:t>
            </a:r>
            <a:r>
              <a:rPr lang="en-GB" dirty="0" smtClean="0">
                <a:solidFill>
                  <a:schemeClr val="bg2">
                    <a:lumMod val="50000"/>
                  </a:schemeClr>
                </a:solidFill>
              </a:rPr>
              <a:t>)</a:t>
            </a:r>
          </a:p>
          <a:p>
            <a:pPr marL="285750" indent="-285750">
              <a:buFont typeface="Arial" panose="020B0604020202020204" pitchFamily="34" charset="0"/>
              <a:buChar char="•"/>
            </a:pPr>
            <a:r>
              <a:rPr lang="en-GB" dirty="0" smtClean="0">
                <a:solidFill>
                  <a:schemeClr val="bg2">
                    <a:lumMod val="50000"/>
                  </a:schemeClr>
                </a:solidFill>
              </a:rPr>
              <a:t>Corrections will be disseminated for (</a:t>
            </a:r>
            <a:r>
              <a:rPr lang="en-GB" b="1" dirty="0" smtClean="0">
                <a:solidFill>
                  <a:schemeClr val="bg2">
                    <a:lumMod val="50000"/>
                  </a:schemeClr>
                </a:solidFill>
              </a:rPr>
              <a:t>E1, E5a, E5b, E6b, E5</a:t>
            </a:r>
            <a:r>
              <a:rPr lang="en-GB" dirty="0" smtClean="0">
                <a:solidFill>
                  <a:schemeClr val="bg2">
                    <a:lumMod val="50000"/>
                  </a:schemeClr>
                </a:solidFill>
              </a:rPr>
              <a:t>(TBC)) and GPS (L1, L2, others TBC), and in the future potentially for other GNSS</a:t>
            </a:r>
          </a:p>
          <a:p>
            <a:pPr marL="285750" indent="-285750">
              <a:buFont typeface="Arial" panose="020B0604020202020204" pitchFamily="34" charset="0"/>
              <a:buChar char="•"/>
            </a:pPr>
            <a:r>
              <a:rPr lang="en-GB" dirty="0" smtClean="0">
                <a:solidFill>
                  <a:schemeClr val="bg2">
                    <a:lumMod val="50000"/>
                  </a:schemeClr>
                </a:solidFill>
              </a:rPr>
              <a:t>Global </a:t>
            </a:r>
            <a:r>
              <a:rPr lang="en-GB" dirty="0">
                <a:solidFill>
                  <a:schemeClr val="bg2">
                    <a:lumMod val="50000"/>
                  </a:schemeClr>
                </a:solidFill>
              </a:rPr>
              <a:t>coverage when fully </a:t>
            </a:r>
            <a:r>
              <a:rPr lang="en-GB" dirty="0" smtClean="0">
                <a:solidFill>
                  <a:schemeClr val="bg2">
                    <a:lumMod val="50000"/>
                  </a:schemeClr>
                </a:solidFill>
              </a:rPr>
              <a:t>operational, partial </a:t>
            </a:r>
            <a:r>
              <a:rPr lang="en-GB" dirty="0">
                <a:solidFill>
                  <a:schemeClr val="bg2">
                    <a:lumMod val="50000"/>
                  </a:schemeClr>
                </a:solidFill>
              </a:rPr>
              <a:t>coverage </a:t>
            </a:r>
            <a:r>
              <a:rPr lang="en-GB" dirty="0" smtClean="0">
                <a:solidFill>
                  <a:schemeClr val="bg2">
                    <a:lumMod val="50000"/>
                  </a:schemeClr>
                </a:solidFill>
              </a:rPr>
              <a:t>before (EU will be always included)</a:t>
            </a:r>
            <a:endParaRPr lang="en-GB" dirty="0">
              <a:solidFill>
                <a:schemeClr val="bg2">
                  <a:lumMod val="50000"/>
                </a:schemeClr>
              </a:solidFill>
            </a:endParaRPr>
          </a:p>
          <a:p>
            <a:pPr marL="285750" indent="-285750">
              <a:buFont typeface="Arial" panose="020B0604020202020204" pitchFamily="34" charset="0"/>
              <a:buChar char="•"/>
            </a:pPr>
            <a:r>
              <a:rPr lang="en-GB" dirty="0">
                <a:solidFill>
                  <a:schemeClr val="bg2">
                    <a:lumMod val="50000"/>
                  </a:schemeClr>
                </a:solidFill>
              </a:rPr>
              <a:t>HAS data </a:t>
            </a:r>
            <a:r>
              <a:rPr lang="en-GB" dirty="0" smtClean="0">
                <a:solidFill>
                  <a:schemeClr val="bg2">
                    <a:lumMod val="50000"/>
                  </a:schemeClr>
                </a:solidFill>
              </a:rPr>
              <a:t>transmitted</a:t>
            </a:r>
            <a:r>
              <a:rPr lang="en-GB" b="1" dirty="0" smtClean="0">
                <a:solidFill>
                  <a:schemeClr val="bg2">
                    <a:lumMod val="50000"/>
                  </a:schemeClr>
                </a:solidFill>
              </a:rPr>
              <a:t> </a:t>
            </a:r>
            <a:r>
              <a:rPr lang="en-GB" b="1" dirty="0">
                <a:solidFill>
                  <a:schemeClr val="bg2">
                    <a:lumMod val="50000"/>
                  </a:schemeClr>
                </a:solidFill>
              </a:rPr>
              <a:t>for free</a:t>
            </a:r>
            <a:r>
              <a:rPr lang="en-GB" dirty="0">
                <a:solidFill>
                  <a:schemeClr val="bg2">
                    <a:lumMod val="50000"/>
                  </a:schemeClr>
                </a:solidFill>
              </a:rPr>
              <a:t>, </a:t>
            </a:r>
            <a:r>
              <a:rPr lang="en-GB" dirty="0" smtClean="0">
                <a:solidFill>
                  <a:schemeClr val="bg2">
                    <a:lumMod val="50000"/>
                  </a:schemeClr>
                </a:solidFill>
              </a:rPr>
              <a:t>based on (used </a:t>
            </a:r>
            <a:r>
              <a:rPr lang="en-GB" dirty="0" smtClean="0">
                <a:solidFill>
                  <a:schemeClr val="bg2">
                    <a:lumMod val="50000"/>
                  </a:schemeClr>
                </a:solidFill>
              </a:rPr>
              <a:t>as a starting point) </a:t>
            </a:r>
            <a:r>
              <a:rPr lang="en-GB" b="1" dirty="0" smtClean="0">
                <a:solidFill>
                  <a:schemeClr val="bg2">
                    <a:lumMod val="50000"/>
                  </a:schemeClr>
                </a:solidFill>
              </a:rPr>
              <a:t>open </a:t>
            </a:r>
            <a:r>
              <a:rPr lang="en-GB" b="1" dirty="0">
                <a:solidFill>
                  <a:schemeClr val="bg2">
                    <a:lumMod val="50000"/>
                  </a:schemeClr>
                </a:solidFill>
              </a:rPr>
              <a:t>standard </a:t>
            </a:r>
            <a:r>
              <a:rPr lang="en-GB" b="1" dirty="0" smtClean="0">
                <a:solidFill>
                  <a:schemeClr val="bg2">
                    <a:lumMod val="50000"/>
                  </a:schemeClr>
                </a:solidFill>
              </a:rPr>
              <a:t>format </a:t>
            </a:r>
            <a:r>
              <a:rPr lang="en-GB" b="1" dirty="0">
                <a:solidFill>
                  <a:schemeClr val="bg2">
                    <a:lumMod val="50000"/>
                  </a:schemeClr>
                </a:solidFill>
              </a:rPr>
              <a:t>RTCM CSSR </a:t>
            </a:r>
            <a:r>
              <a:rPr lang="en-GB" dirty="0" smtClean="0">
                <a:solidFill>
                  <a:schemeClr val="bg2">
                    <a:lumMod val="50000"/>
                  </a:schemeClr>
                </a:solidFill>
              </a:rPr>
              <a:t>(currently </a:t>
            </a:r>
            <a:r>
              <a:rPr lang="en-GB" dirty="0">
                <a:solidFill>
                  <a:schemeClr val="bg2">
                    <a:lumMod val="50000"/>
                  </a:schemeClr>
                </a:solidFill>
              </a:rPr>
              <a:t>under </a:t>
            </a:r>
            <a:r>
              <a:rPr lang="en-GB" dirty="0" smtClean="0">
                <a:solidFill>
                  <a:schemeClr val="bg2">
                    <a:lumMod val="50000"/>
                  </a:schemeClr>
                </a:solidFill>
              </a:rPr>
              <a:t>definition)</a:t>
            </a:r>
            <a:endParaRPr lang="en-GB" dirty="0">
              <a:solidFill>
                <a:schemeClr val="bg2">
                  <a:lumMod val="50000"/>
                </a:schemeClr>
              </a:solidFill>
            </a:endParaRPr>
          </a:p>
          <a:p>
            <a:pPr marL="285750" indent="-285750">
              <a:buFont typeface="Arial" panose="020B0604020202020204" pitchFamily="34" charset="0"/>
              <a:buChar char="•"/>
            </a:pPr>
            <a:r>
              <a:rPr lang="en-GB" dirty="0">
                <a:solidFill>
                  <a:schemeClr val="bg2">
                    <a:lumMod val="50000"/>
                  </a:schemeClr>
                </a:solidFill>
              </a:rPr>
              <a:t>‘’target horizontal user </a:t>
            </a:r>
            <a:r>
              <a:rPr lang="en-GB" b="1" dirty="0">
                <a:solidFill>
                  <a:schemeClr val="bg2">
                    <a:lumMod val="50000"/>
                  </a:schemeClr>
                </a:solidFill>
              </a:rPr>
              <a:t>error around two decimetres</a:t>
            </a:r>
            <a:r>
              <a:rPr lang="en-GB" dirty="0" smtClean="0">
                <a:solidFill>
                  <a:schemeClr val="bg2">
                    <a:lumMod val="50000"/>
                  </a:schemeClr>
                </a:solidFill>
              </a:rPr>
              <a:t>’’, depending not only on </a:t>
            </a:r>
            <a:r>
              <a:rPr lang="en-GB" dirty="0">
                <a:solidFill>
                  <a:schemeClr val="bg2">
                    <a:lumMod val="50000"/>
                  </a:schemeClr>
                </a:solidFill>
              </a:rPr>
              <a:t>user receiver, algorithm and </a:t>
            </a:r>
            <a:r>
              <a:rPr lang="en-GB" dirty="0" smtClean="0">
                <a:solidFill>
                  <a:schemeClr val="bg2">
                    <a:lumMod val="50000"/>
                  </a:schemeClr>
                </a:solidFill>
              </a:rPr>
              <a:t>environment (currently </a:t>
            </a:r>
            <a:r>
              <a:rPr lang="en-GB" dirty="0">
                <a:solidFill>
                  <a:schemeClr val="bg2">
                    <a:lumMod val="50000"/>
                  </a:schemeClr>
                </a:solidFill>
              </a:rPr>
              <a:t>under </a:t>
            </a:r>
            <a:r>
              <a:rPr lang="en-GB" dirty="0" smtClean="0">
                <a:solidFill>
                  <a:schemeClr val="bg2">
                    <a:lumMod val="50000"/>
                  </a:schemeClr>
                </a:solidFill>
              </a:rPr>
              <a:t>definition)</a:t>
            </a:r>
            <a:endParaRPr lang="en-GB" dirty="0">
              <a:solidFill>
                <a:schemeClr val="bg2">
                  <a:lumMod val="50000"/>
                </a:schemeClr>
              </a:solidFill>
            </a:endParaRPr>
          </a:p>
          <a:p>
            <a:pPr marL="285750" indent="-285750">
              <a:buFont typeface="Arial" panose="020B0604020202020204" pitchFamily="34" charset="0"/>
              <a:buChar char="•"/>
            </a:pPr>
            <a:r>
              <a:rPr lang="en-GB" dirty="0" smtClean="0">
                <a:solidFill>
                  <a:schemeClr val="bg2">
                    <a:lumMod val="50000"/>
                  </a:schemeClr>
                </a:solidFill>
              </a:rPr>
              <a:t>HAS distribution </a:t>
            </a:r>
            <a:r>
              <a:rPr lang="en-GB" dirty="0">
                <a:solidFill>
                  <a:schemeClr val="bg2">
                    <a:lumMod val="50000"/>
                  </a:schemeClr>
                </a:solidFill>
              </a:rPr>
              <a:t>via terrestrial network </a:t>
            </a:r>
            <a:r>
              <a:rPr lang="en-GB" dirty="0">
                <a:solidFill>
                  <a:schemeClr val="bg2">
                    <a:lumMod val="50000"/>
                  </a:schemeClr>
                </a:solidFill>
              </a:rPr>
              <a:t>(</a:t>
            </a:r>
            <a:r>
              <a:rPr lang="en-GB" dirty="0" smtClean="0">
                <a:solidFill>
                  <a:schemeClr val="bg2">
                    <a:lumMod val="50000"/>
                  </a:schemeClr>
                </a:solidFill>
              </a:rPr>
              <a:t>under consideration)</a:t>
            </a:r>
            <a:endParaRPr lang="en-GB" dirty="0">
              <a:solidFill>
                <a:schemeClr val="bg2">
                  <a:lumMod val="50000"/>
                </a:schemeClr>
              </a:solidFill>
            </a:endParaRPr>
          </a:p>
          <a:p>
            <a:r>
              <a:rPr lang="en-GB" dirty="0">
                <a:solidFill>
                  <a:schemeClr val="bg2">
                    <a:lumMod val="50000"/>
                  </a:schemeClr>
                </a:solidFill>
              </a:rPr>
              <a:t> </a:t>
            </a:r>
          </a:p>
        </p:txBody>
      </p:sp>
    </p:spTree>
    <p:extLst>
      <p:ext uri="{BB962C8B-B14F-4D97-AF65-F5344CB8AC3E}">
        <p14:creationId xmlns:p14="http://schemas.microsoft.com/office/powerpoint/2010/main" val="3390149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6756" y="1706336"/>
            <a:ext cx="7050206" cy="4776351"/>
          </a:xfrm>
        </p:spPr>
        <p:txBody>
          <a:bodyPr>
            <a:normAutofit fontScale="77500" lnSpcReduction="20000"/>
          </a:bodyPr>
          <a:lstStyle/>
          <a:p>
            <a:r>
              <a:rPr lang="en-GB" dirty="0" smtClean="0"/>
              <a:t>Google made available GNSS Android Raw Measurements in August 2016 with the release of Android 7 (Nougat)</a:t>
            </a:r>
          </a:p>
          <a:p>
            <a:r>
              <a:rPr lang="en-GB" dirty="0" smtClean="0"/>
              <a:t>Before that, developers had access (with API 23) </a:t>
            </a:r>
            <a:r>
              <a:rPr lang="en-GB" dirty="0"/>
              <a:t>to the following Android </a:t>
            </a:r>
            <a:r>
              <a:rPr lang="en-GB" dirty="0" smtClean="0"/>
              <a:t>classes</a:t>
            </a:r>
          </a:p>
          <a:p>
            <a:pPr lvl="1"/>
            <a:r>
              <a:rPr lang="en-GB" b="1" dirty="0" smtClean="0"/>
              <a:t>GPS </a:t>
            </a:r>
            <a:r>
              <a:rPr lang="en-GB" b="1" dirty="0"/>
              <a:t>Satellite</a:t>
            </a:r>
            <a:r>
              <a:rPr lang="en-GB" dirty="0"/>
              <a:t>, containing such basic satellite information as azimuth, elevation, PRN and C/No. It also ﬂags if the </a:t>
            </a:r>
            <a:r>
              <a:rPr lang="en-GB" dirty="0" smtClean="0"/>
              <a:t>satellite is </a:t>
            </a:r>
            <a:r>
              <a:rPr lang="en-GB" dirty="0"/>
              <a:t>used in the PVT solution and the availability of almanac and </a:t>
            </a:r>
            <a:r>
              <a:rPr lang="en-GB" dirty="0" smtClean="0"/>
              <a:t>ephemerides.</a:t>
            </a:r>
            <a:endParaRPr lang="en-GB" dirty="0"/>
          </a:p>
          <a:p>
            <a:pPr lvl="1"/>
            <a:r>
              <a:rPr lang="en-GB" b="1" dirty="0" smtClean="0"/>
              <a:t>GPS </a:t>
            </a:r>
            <a:r>
              <a:rPr lang="en-GB" b="1" dirty="0"/>
              <a:t>Status </a:t>
            </a:r>
            <a:r>
              <a:rPr lang="en-GB" dirty="0"/>
              <a:t>provides information about the status and solution of the GNSS </a:t>
            </a:r>
            <a:r>
              <a:rPr lang="en-GB" dirty="0" smtClean="0"/>
              <a:t>chipset.</a:t>
            </a:r>
            <a:endParaRPr lang="en-GB" dirty="0"/>
          </a:p>
          <a:p>
            <a:pPr lvl="1"/>
            <a:r>
              <a:rPr lang="en-GB" b="1" dirty="0" smtClean="0"/>
              <a:t>Location</a:t>
            </a:r>
            <a:r>
              <a:rPr lang="en-GB" dirty="0"/>
              <a:t>, indicating if a positional and time solution is </a:t>
            </a:r>
            <a:r>
              <a:rPr lang="en-GB" dirty="0" smtClean="0"/>
              <a:t>provided.</a:t>
            </a:r>
            <a:endParaRPr lang="en-GB" dirty="0"/>
          </a:p>
          <a:p>
            <a:pPr lvl="1"/>
            <a:r>
              <a:rPr lang="en-GB" b="1" dirty="0" smtClean="0"/>
              <a:t>NMEA </a:t>
            </a:r>
            <a:r>
              <a:rPr lang="en-GB" b="1" dirty="0"/>
              <a:t>Listener</a:t>
            </a:r>
            <a:r>
              <a:rPr lang="en-GB" dirty="0"/>
              <a:t>, providing basic NMEA sentences. </a:t>
            </a:r>
          </a:p>
        </p:txBody>
      </p:sp>
      <p:sp>
        <p:nvSpPr>
          <p:cNvPr id="3" name="Content Placeholder 2"/>
          <p:cNvSpPr>
            <a:spLocks noGrp="1"/>
          </p:cNvSpPr>
          <p:nvPr>
            <p:ph sz="quarter" idx="10"/>
          </p:nvPr>
        </p:nvSpPr>
        <p:spPr/>
        <p:txBody>
          <a:bodyPr/>
          <a:lstStyle/>
          <a:p>
            <a:r>
              <a:rPr lang="en-GB" dirty="0" smtClean="0"/>
              <a:t>Android GNSS Raw Measurements (1)</a:t>
            </a:r>
          </a:p>
        </p:txBody>
      </p:sp>
      <p:sp>
        <p:nvSpPr>
          <p:cNvPr id="4" name="Slide Number Placeholder 3"/>
          <p:cNvSpPr>
            <a:spLocks noGrp="1"/>
          </p:cNvSpPr>
          <p:nvPr>
            <p:ph type="sldNum" sz="quarter" idx="11"/>
          </p:nvPr>
        </p:nvSpPr>
        <p:spPr/>
        <p:txBody>
          <a:bodyPr/>
          <a:lstStyle/>
          <a:p>
            <a:fld id="{3520DCBE-BED3-4734-8114-7FD920ACA4E7}" type="slidenum">
              <a:rPr lang="en-GB" smtClean="0"/>
              <a:t>11</a:t>
            </a:fld>
            <a:endParaRPr lang="en-GB"/>
          </a:p>
        </p:txBody>
      </p:sp>
      <p:pic>
        <p:nvPicPr>
          <p:cNvPr id="5" name="Picture 4"/>
          <p:cNvPicPr>
            <a:picLocks noChangeAspect="1"/>
          </p:cNvPicPr>
          <p:nvPr/>
        </p:nvPicPr>
        <p:blipFill>
          <a:blip r:embed="rId2"/>
          <a:stretch>
            <a:fillRect/>
          </a:stretch>
        </p:blipFill>
        <p:spPr>
          <a:xfrm>
            <a:off x="7560859" y="1466284"/>
            <a:ext cx="3684279" cy="5130119"/>
          </a:xfrm>
          <a:prstGeom prst="rect">
            <a:avLst/>
          </a:prstGeom>
        </p:spPr>
      </p:pic>
    </p:spTree>
    <p:extLst>
      <p:ext uri="{BB962C8B-B14F-4D97-AF65-F5344CB8AC3E}">
        <p14:creationId xmlns:p14="http://schemas.microsoft.com/office/powerpoint/2010/main" val="2975649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28073" y="1618533"/>
            <a:ext cx="4463927" cy="4955820"/>
          </a:xfrm>
          <a:prstGeom prst="rect">
            <a:avLst/>
          </a:prstGeom>
        </p:spPr>
      </p:pic>
      <p:sp>
        <p:nvSpPr>
          <p:cNvPr id="2" name="Content Placeholder 1"/>
          <p:cNvSpPr>
            <a:spLocks noGrp="1"/>
          </p:cNvSpPr>
          <p:nvPr>
            <p:ph idx="1"/>
          </p:nvPr>
        </p:nvSpPr>
        <p:spPr>
          <a:xfrm>
            <a:off x="73867" y="1618533"/>
            <a:ext cx="8117633" cy="4780214"/>
          </a:xfrm>
        </p:spPr>
        <p:txBody>
          <a:bodyPr>
            <a:normAutofit fontScale="85000" lnSpcReduction="20000"/>
          </a:bodyPr>
          <a:lstStyle/>
          <a:p>
            <a:pPr marL="0" indent="0">
              <a:buNone/>
            </a:pPr>
            <a:r>
              <a:rPr lang="en-GB" dirty="0"/>
              <a:t>From API 24 (Android 7), developers have access </a:t>
            </a:r>
            <a:r>
              <a:rPr lang="en-GB" dirty="0" smtClean="0"/>
              <a:t>to (API 23 and) </a:t>
            </a:r>
            <a:r>
              <a:rPr lang="en-GB" dirty="0"/>
              <a:t>the following GNSS raw and computed information via Android classes</a:t>
            </a:r>
            <a:r>
              <a:rPr lang="en-GB" dirty="0" smtClean="0"/>
              <a:t>:</a:t>
            </a:r>
          </a:p>
          <a:p>
            <a:r>
              <a:rPr lang="en-GB" b="1" i="1" dirty="0" smtClean="0"/>
              <a:t>GNSS </a:t>
            </a:r>
            <a:r>
              <a:rPr lang="en-GB" b="1" i="1" dirty="0"/>
              <a:t>Clock</a:t>
            </a:r>
            <a:r>
              <a:rPr lang="en-GB" dirty="0"/>
              <a:t>, that contains:</a:t>
            </a:r>
            <a:br>
              <a:rPr lang="en-GB" dirty="0"/>
            </a:br>
            <a:r>
              <a:rPr lang="en-GB" dirty="0" smtClean="0"/>
              <a:t>	- </a:t>
            </a:r>
            <a:r>
              <a:rPr lang="en-GB" dirty="0"/>
              <a:t>Receiver </a:t>
            </a:r>
            <a:r>
              <a:rPr lang="en-GB" dirty="0" smtClean="0"/>
              <a:t>time;</a:t>
            </a:r>
            <a:r>
              <a:rPr lang="en-GB" dirty="0"/>
              <a:t/>
            </a:r>
            <a:br>
              <a:rPr lang="en-GB" dirty="0"/>
            </a:br>
            <a:r>
              <a:rPr lang="en-GB" dirty="0" smtClean="0"/>
              <a:t>	- </a:t>
            </a:r>
            <a:r>
              <a:rPr lang="en-GB" dirty="0"/>
              <a:t>Clock bias</a:t>
            </a:r>
            <a:r>
              <a:rPr lang="en-GB" dirty="0" smtClean="0"/>
              <a:t>.</a:t>
            </a:r>
          </a:p>
          <a:p>
            <a:r>
              <a:rPr lang="en-GB" b="1" i="1" dirty="0" smtClean="0"/>
              <a:t>GNSS </a:t>
            </a:r>
            <a:r>
              <a:rPr lang="en-GB" b="1" i="1" dirty="0"/>
              <a:t>Navigation Message</a:t>
            </a:r>
            <a:r>
              <a:rPr lang="en-GB" i="1" dirty="0"/>
              <a:t> </a:t>
            </a:r>
            <a:r>
              <a:rPr lang="en-GB" dirty="0"/>
              <a:t>that contains:</a:t>
            </a:r>
            <a:br>
              <a:rPr lang="en-GB" dirty="0"/>
            </a:br>
            <a:r>
              <a:rPr lang="en-GB" dirty="0" smtClean="0"/>
              <a:t>	- </a:t>
            </a:r>
            <a:r>
              <a:rPr lang="en-GB" dirty="0"/>
              <a:t>Navigation Message bits (all the constellations);</a:t>
            </a:r>
            <a:br>
              <a:rPr lang="en-GB" dirty="0"/>
            </a:br>
            <a:r>
              <a:rPr lang="en-GB" dirty="0" smtClean="0"/>
              <a:t>	- </a:t>
            </a:r>
            <a:r>
              <a:rPr lang="en-GB" dirty="0"/>
              <a:t>Navigation message </a:t>
            </a:r>
            <a:r>
              <a:rPr lang="en-GB" dirty="0" smtClean="0"/>
              <a:t>status.</a:t>
            </a:r>
            <a:endParaRPr lang="en-GB" dirty="0"/>
          </a:p>
          <a:p>
            <a:r>
              <a:rPr lang="en-GB" b="1" i="1" dirty="0" smtClean="0"/>
              <a:t>GNSS </a:t>
            </a:r>
            <a:r>
              <a:rPr lang="en-GB" b="1" i="1" dirty="0"/>
              <a:t>Measurement </a:t>
            </a:r>
            <a:r>
              <a:rPr lang="en-GB" dirty="0"/>
              <a:t>that contains:</a:t>
            </a:r>
            <a:br>
              <a:rPr lang="en-GB" dirty="0"/>
            </a:br>
            <a:r>
              <a:rPr lang="en-GB" dirty="0" smtClean="0"/>
              <a:t>	- </a:t>
            </a:r>
            <a:r>
              <a:rPr lang="en-GB" dirty="0"/>
              <a:t>Received Satellite </a:t>
            </a:r>
            <a:r>
              <a:rPr lang="en-GB" dirty="0" smtClean="0"/>
              <a:t>Time;</a:t>
            </a:r>
            <a:r>
              <a:rPr lang="en-GB" dirty="0"/>
              <a:t/>
            </a:r>
            <a:br>
              <a:rPr lang="en-GB" dirty="0"/>
            </a:br>
            <a:r>
              <a:rPr lang="en-GB" dirty="0" smtClean="0"/>
              <a:t>	- </a:t>
            </a:r>
            <a:r>
              <a:rPr lang="en-GB" dirty="0"/>
              <a:t>Code;</a:t>
            </a:r>
            <a:br>
              <a:rPr lang="en-GB" dirty="0"/>
            </a:br>
            <a:r>
              <a:rPr lang="en-GB" dirty="0" smtClean="0"/>
              <a:t>	- </a:t>
            </a:r>
            <a:r>
              <a:rPr lang="en-GB" dirty="0"/>
              <a:t>Carrier phase. </a:t>
            </a:r>
          </a:p>
        </p:txBody>
      </p:sp>
      <p:sp>
        <p:nvSpPr>
          <p:cNvPr id="4" name="Slide Number Placeholder 3"/>
          <p:cNvSpPr>
            <a:spLocks noGrp="1"/>
          </p:cNvSpPr>
          <p:nvPr>
            <p:ph type="sldNum" sz="quarter" idx="11"/>
          </p:nvPr>
        </p:nvSpPr>
        <p:spPr/>
        <p:txBody>
          <a:bodyPr/>
          <a:lstStyle/>
          <a:p>
            <a:fld id="{3520DCBE-BED3-4734-8114-7FD920ACA4E7}" type="slidenum">
              <a:rPr lang="en-GB" smtClean="0"/>
              <a:t>12</a:t>
            </a:fld>
            <a:endParaRPr lang="en-GB"/>
          </a:p>
        </p:txBody>
      </p:sp>
      <p:sp>
        <p:nvSpPr>
          <p:cNvPr id="5" name="Content Placeholder 2"/>
          <p:cNvSpPr>
            <a:spLocks noGrp="1"/>
          </p:cNvSpPr>
          <p:nvPr>
            <p:ph sz="quarter" idx="10"/>
          </p:nvPr>
        </p:nvSpPr>
        <p:spPr>
          <a:xfrm>
            <a:off x="838200" y="351064"/>
            <a:ext cx="9139238" cy="1355272"/>
          </a:xfrm>
        </p:spPr>
        <p:txBody>
          <a:bodyPr/>
          <a:lstStyle/>
          <a:p>
            <a:r>
              <a:rPr lang="en-GB" dirty="0" smtClean="0"/>
              <a:t>Android GNSS Raw Measurements (2)</a:t>
            </a:r>
            <a:endParaRPr lang="en-GB" dirty="0"/>
          </a:p>
        </p:txBody>
      </p:sp>
      <p:sp>
        <p:nvSpPr>
          <p:cNvPr id="7" name="L-Shape 6"/>
          <p:cNvSpPr/>
          <p:nvPr/>
        </p:nvSpPr>
        <p:spPr>
          <a:xfrm rot="16200000">
            <a:off x="8197811" y="3841530"/>
            <a:ext cx="2351314" cy="3202136"/>
          </a:xfrm>
          <a:prstGeom prst="corne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2550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2150" y="1838266"/>
            <a:ext cx="7164226" cy="2365068"/>
          </a:xfrm>
        </p:spPr>
        <p:txBody>
          <a:bodyPr>
            <a:normAutofit fontScale="92500" lnSpcReduction="10000"/>
          </a:bodyPr>
          <a:lstStyle/>
          <a:p>
            <a:pPr marL="0" indent="0">
              <a:lnSpc>
                <a:spcPct val="110000"/>
              </a:lnSpc>
              <a:buNone/>
            </a:pPr>
            <a:r>
              <a:rPr lang="en-GB" sz="2000" b="1" dirty="0" smtClean="0"/>
              <a:t>Processing chain in generic GNSS receiver</a:t>
            </a:r>
          </a:p>
          <a:p>
            <a:pPr>
              <a:lnSpc>
                <a:spcPct val="110000"/>
              </a:lnSpc>
              <a:spcBef>
                <a:spcPts val="600"/>
              </a:spcBef>
              <a:spcAft>
                <a:spcPts val="600"/>
              </a:spcAft>
            </a:pPr>
            <a:r>
              <a:rPr lang="en-GB" sz="2000" dirty="0" smtClean="0"/>
              <a:t>RF signal is down converted to baseband or IF frequency</a:t>
            </a:r>
          </a:p>
          <a:p>
            <a:pPr>
              <a:lnSpc>
                <a:spcPct val="110000"/>
              </a:lnSpc>
              <a:spcBef>
                <a:spcPts val="600"/>
              </a:spcBef>
              <a:spcAft>
                <a:spcPts val="600"/>
              </a:spcAft>
            </a:pPr>
            <a:r>
              <a:rPr lang="en-GB" sz="2000" dirty="0" smtClean="0"/>
              <a:t>The signal is digitalized by the ADC</a:t>
            </a:r>
          </a:p>
          <a:p>
            <a:pPr>
              <a:lnSpc>
                <a:spcPct val="110000"/>
              </a:lnSpc>
              <a:spcBef>
                <a:spcPts val="600"/>
              </a:spcBef>
              <a:spcAft>
                <a:spcPts val="600"/>
              </a:spcAft>
            </a:pPr>
            <a:r>
              <a:rPr lang="en-GB" sz="2000" dirty="0" smtClean="0"/>
              <a:t>The baseband module acquires and tracks the code and the carrier</a:t>
            </a:r>
          </a:p>
          <a:p>
            <a:pPr>
              <a:lnSpc>
                <a:spcPct val="110000"/>
              </a:lnSpc>
              <a:spcBef>
                <a:spcPts val="600"/>
              </a:spcBef>
              <a:spcAft>
                <a:spcPts val="600"/>
              </a:spcAft>
            </a:pPr>
            <a:r>
              <a:rPr lang="en-GB" sz="2000" dirty="0" smtClean="0"/>
              <a:t>Pseudoranges and PVT is computed</a:t>
            </a:r>
            <a:endParaRPr lang="en-GB" sz="2000" dirty="0"/>
          </a:p>
        </p:txBody>
      </p:sp>
      <p:sp>
        <p:nvSpPr>
          <p:cNvPr id="4" name="Slide Number Placeholder 3"/>
          <p:cNvSpPr>
            <a:spLocks noGrp="1"/>
          </p:cNvSpPr>
          <p:nvPr>
            <p:ph type="sldNum" sz="quarter" idx="11"/>
          </p:nvPr>
        </p:nvSpPr>
        <p:spPr/>
        <p:txBody>
          <a:bodyPr/>
          <a:lstStyle/>
          <a:p>
            <a:fld id="{3520DCBE-BED3-4734-8114-7FD920ACA4E7}" type="slidenum">
              <a:rPr lang="en-GB" smtClean="0"/>
              <a:t>13</a:t>
            </a:fld>
            <a:endParaRPr lang="en-GB"/>
          </a:p>
        </p:txBody>
      </p:sp>
      <p:sp>
        <p:nvSpPr>
          <p:cNvPr id="6" name="Rectangle 5"/>
          <p:cNvSpPr/>
          <p:nvPr/>
        </p:nvSpPr>
        <p:spPr>
          <a:xfrm>
            <a:off x="838200" y="4549715"/>
            <a:ext cx="8102600" cy="1682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9976" y="4749740"/>
            <a:ext cx="2673350" cy="1314450"/>
          </a:xfrm>
          <a:prstGeom prst="rect">
            <a:avLst/>
          </a:prstGeom>
          <a:pattFill prst="wdUpDiag">
            <a:fgClr>
              <a:schemeClr val="accent1"/>
            </a:fgClr>
            <a:bgClr>
              <a:schemeClr val="bg1"/>
            </a:bgClr>
          </a:pattFill>
          <a:ln>
            <a:solidFill>
              <a:srgbClr val="284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72782" y="4749740"/>
            <a:ext cx="4235450" cy="1314450"/>
          </a:xfrm>
          <a:prstGeom prst="rect">
            <a:avLst/>
          </a:prstGeom>
          <a:pattFill prst="wdUpDiag">
            <a:fgClr>
              <a:schemeClr val="accent1"/>
            </a:fgClr>
            <a:bgClr>
              <a:schemeClr val="bg1"/>
            </a:bgClr>
          </a:pattFill>
          <a:ln>
            <a:solidFill>
              <a:srgbClr val="284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536826" y="5175190"/>
            <a:ext cx="908050" cy="482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rPr>
              <a:t>ADC</a:t>
            </a:r>
            <a:endParaRPr lang="en-US" sz="1050" dirty="0">
              <a:solidFill>
                <a:schemeClr val="tx1"/>
              </a:solidFill>
            </a:endParaRPr>
          </a:p>
        </p:txBody>
      </p:sp>
      <p:sp>
        <p:nvSpPr>
          <p:cNvPr id="10" name="Rounded Rectangle 9"/>
          <p:cNvSpPr/>
          <p:nvPr/>
        </p:nvSpPr>
        <p:spPr>
          <a:xfrm>
            <a:off x="1311276" y="5175190"/>
            <a:ext cx="908050" cy="482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RF Front-End</a:t>
            </a:r>
            <a:endParaRPr lang="en-US" sz="1000" dirty="0">
              <a:solidFill>
                <a:schemeClr val="tx1"/>
              </a:solidFill>
            </a:endParaRPr>
          </a:p>
        </p:txBody>
      </p:sp>
      <p:cxnSp>
        <p:nvCxnSpPr>
          <p:cNvPr id="11" name="Straight Arrow Connector 10"/>
          <p:cNvCxnSpPr>
            <a:stCxn id="10" idx="3"/>
            <a:endCxn id="9" idx="1"/>
          </p:cNvCxnSpPr>
          <p:nvPr/>
        </p:nvCxnSpPr>
        <p:spPr>
          <a:xfrm>
            <a:off x="2219326" y="5416490"/>
            <a:ext cx="3175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8" idx="1"/>
          </p:cNvCxnSpPr>
          <p:nvPr/>
        </p:nvCxnSpPr>
        <p:spPr>
          <a:xfrm>
            <a:off x="3743326" y="5406965"/>
            <a:ext cx="729456" cy="0"/>
          </a:xfrm>
          <a:prstGeom prst="straightConnector1">
            <a:avLst/>
          </a:prstGeom>
          <a:ln>
            <a:solidFill>
              <a:srgbClr val="28419C"/>
            </a:solidFill>
            <a:tailEnd type="arrow"/>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4625976" y="5140265"/>
            <a:ext cx="990600" cy="482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rPr>
              <a:t>Baseband Processing:</a:t>
            </a:r>
          </a:p>
          <a:p>
            <a:pPr algn="ctr"/>
            <a:r>
              <a:rPr lang="en-US" sz="1050" dirty="0" err="1" smtClean="0">
                <a:solidFill>
                  <a:schemeClr val="tx1"/>
                </a:solidFill>
              </a:rPr>
              <a:t>Code&amp;Phase</a:t>
            </a:r>
            <a:endParaRPr lang="en-US" sz="1050" dirty="0">
              <a:solidFill>
                <a:schemeClr val="tx1"/>
              </a:solidFill>
            </a:endParaRPr>
          </a:p>
        </p:txBody>
      </p:sp>
      <p:sp>
        <p:nvSpPr>
          <p:cNvPr id="14" name="Rounded Rectangle 13"/>
          <p:cNvSpPr/>
          <p:nvPr/>
        </p:nvSpPr>
        <p:spPr>
          <a:xfrm>
            <a:off x="5873751" y="5013265"/>
            <a:ext cx="990600" cy="73336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rPr>
              <a:t>Pseudorange Generation</a:t>
            </a:r>
          </a:p>
          <a:p>
            <a:pPr algn="ctr"/>
            <a:r>
              <a:rPr lang="en-US" sz="1050" dirty="0" smtClean="0">
                <a:solidFill>
                  <a:schemeClr val="tx1"/>
                </a:solidFill>
              </a:rPr>
              <a:t>&amp; Message Decoding</a:t>
            </a:r>
            <a:endParaRPr lang="en-US" sz="1050" dirty="0">
              <a:solidFill>
                <a:schemeClr val="tx1"/>
              </a:solidFill>
            </a:endParaRPr>
          </a:p>
        </p:txBody>
      </p:sp>
      <p:cxnSp>
        <p:nvCxnSpPr>
          <p:cNvPr id="15" name="Straight Arrow Connector 14"/>
          <p:cNvCxnSpPr>
            <a:stCxn id="13" idx="3"/>
            <a:endCxn id="14" idx="1"/>
          </p:cNvCxnSpPr>
          <p:nvPr/>
        </p:nvCxnSpPr>
        <p:spPr>
          <a:xfrm flipV="1">
            <a:off x="5616576" y="5379948"/>
            <a:ext cx="257175" cy="16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7473950" y="5140265"/>
            <a:ext cx="990600" cy="482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rPr>
              <a:t>PVT Computation </a:t>
            </a:r>
            <a:endParaRPr lang="en-US" sz="1050" dirty="0">
              <a:solidFill>
                <a:schemeClr val="tx1"/>
              </a:solidFill>
            </a:endParaRPr>
          </a:p>
        </p:txBody>
      </p:sp>
      <p:cxnSp>
        <p:nvCxnSpPr>
          <p:cNvPr id="17" name="Straight Arrow Connector 16"/>
          <p:cNvCxnSpPr>
            <a:stCxn id="14" idx="3"/>
            <a:endCxn id="16" idx="1"/>
          </p:cNvCxnSpPr>
          <p:nvPr/>
        </p:nvCxnSpPr>
        <p:spPr>
          <a:xfrm>
            <a:off x="6864351" y="5379948"/>
            <a:ext cx="609599" cy="16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3" idx="2"/>
          </p:cNvCxnSpPr>
          <p:nvPr/>
        </p:nvCxnSpPr>
        <p:spPr>
          <a:xfrm flipV="1">
            <a:off x="5121276" y="5622865"/>
            <a:ext cx="0" cy="742950"/>
          </a:xfrm>
          <a:prstGeom prst="straightConnector1">
            <a:avLst/>
          </a:prstGeom>
          <a:ln>
            <a:solidFill>
              <a:srgbClr val="28419C"/>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2"/>
          </p:cNvCxnSpPr>
          <p:nvPr/>
        </p:nvCxnSpPr>
        <p:spPr>
          <a:xfrm flipV="1">
            <a:off x="7969250" y="5622865"/>
            <a:ext cx="0" cy="742950"/>
          </a:xfrm>
          <a:prstGeom prst="straightConnector1">
            <a:avLst/>
          </a:prstGeom>
          <a:ln>
            <a:solidFill>
              <a:srgbClr val="28419C"/>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643439" y="6321365"/>
            <a:ext cx="1230312" cy="553998"/>
          </a:xfrm>
          <a:prstGeom prst="rect">
            <a:avLst/>
          </a:prstGeom>
          <a:noFill/>
        </p:spPr>
        <p:txBody>
          <a:bodyPr wrap="square" rtlCol="0">
            <a:spAutoFit/>
          </a:bodyPr>
          <a:lstStyle/>
          <a:p>
            <a:r>
              <a:rPr lang="en-US" sz="1000" dirty="0" smtClean="0"/>
              <a:t>External </a:t>
            </a:r>
            <a:r>
              <a:rPr lang="en-US" sz="1000" dirty="0" smtClean="0"/>
              <a:t>Information (Assisted Data) </a:t>
            </a:r>
            <a:endParaRPr lang="en-US" sz="1000" dirty="0"/>
          </a:p>
        </p:txBody>
      </p:sp>
      <p:sp>
        <p:nvSpPr>
          <p:cNvPr id="21" name="TextBox 20"/>
          <p:cNvSpPr txBox="1"/>
          <p:nvPr/>
        </p:nvSpPr>
        <p:spPr>
          <a:xfrm>
            <a:off x="7450139" y="6315015"/>
            <a:ext cx="852487" cy="400110"/>
          </a:xfrm>
          <a:prstGeom prst="rect">
            <a:avLst/>
          </a:prstGeom>
          <a:noFill/>
        </p:spPr>
        <p:txBody>
          <a:bodyPr wrap="square" rtlCol="0">
            <a:spAutoFit/>
          </a:bodyPr>
          <a:lstStyle/>
          <a:p>
            <a:pPr algn="ctr"/>
            <a:r>
              <a:rPr lang="en-US" sz="1000" dirty="0" smtClean="0"/>
              <a:t>External Sensors</a:t>
            </a:r>
            <a:endParaRPr lang="en-US" sz="1000" dirty="0"/>
          </a:p>
        </p:txBody>
      </p:sp>
      <p:cxnSp>
        <p:nvCxnSpPr>
          <p:cNvPr id="22" name="Elbow Connector 21"/>
          <p:cNvCxnSpPr/>
          <p:nvPr/>
        </p:nvCxnSpPr>
        <p:spPr>
          <a:xfrm flipV="1">
            <a:off x="5745163" y="4289365"/>
            <a:ext cx="2224087" cy="1092201"/>
          </a:xfrm>
          <a:prstGeom prst="bentConnector3">
            <a:avLst>
              <a:gd name="adj1" fmla="val -25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37499" y="4074664"/>
            <a:ext cx="1141415" cy="461665"/>
          </a:xfrm>
          <a:prstGeom prst="rect">
            <a:avLst/>
          </a:prstGeom>
          <a:noFill/>
        </p:spPr>
        <p:txBody>
          <a:bodyPr wrap="square" rtlCol="0">
            <a:spAutoFit/>
          </a:bodyPr>
          <a:lstStyle/>
          <a:p>
            <a:r>
              <a:rPr lang="en-US" sz="1200" b="1" dirty="0" smtClean="0">
                <a:solidFill>
                  <a:srgbClr val="FF0000"/>
                </a:solidFill>
              </a:rPr>
              <a:t>Raw measurements</a:t>
            </a:r>
            <a:endParaRPr lang="en-US" sz="1200" b="1" dirty="0">
              <a:solidFill>
                <a:srgbClr val="FF0000"/>
              </a:solidFill>
            </a:endParaRPr>
          </a:p>
        </p:txBody>
      </p:sp>
      <p:cxnSp>
        <p:nvCxnSpPr>
          <p:cNvPr id="24" name="Straight Arrow Connector 23"/>
          <p:cNvCxnSpPr/>
          <p:nvPr/>
        </p:nvCxnSpPr>
        <p:spPr>
          <a:xfrm>
            <a:off x="8457008" y="5387915"/>
            <a:ext cx="729456" cy="0"/>
          </a:xfrm>
          <a:prstGeom prst="straightConnector1">
            <a:avLst/>
          </a:prstGeom>
          <a:ln>
            <a:solidFill>
              <a:srgbClr val="28419C"/>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681810" y="5746630"/>
            <a:ext cx="852487" cy="400110"/>
          </a:xfrm>
          <a:prstGeom prst="rect">
            <a:avLst/>
          </a:prstGeom>
          <a:noFill/>
        </p:spPr>
        <p:txBody>
          <a:bodyPr wrap="square" rtlCol="0">
            <a:spAutoFit/>
          </a:bodyPr>
          <a:lstStyle/>
          <a:p>
            <a:pPr algn="ctr"/>
            <a:r>
              <a:rPr lang="en-US" sz="1000" b="1" dirty="0" smtClean="0"/>
              <a:t>GNSS</a:t>
            </a:r>
          </a:p>
          <a:p>
            <a:pPr algn="ctr"/>
            <a:r>
              <a:rPr lang="en-US" sz="1000" b="1" dirty="0" smtClean="0"/>
              <a:t>Chipset</a:t>
            </a:r>
            <a:endParaRPr lang="en-US" sz="1000" b="1" dirty="0"/>
          </a:p>
        </p:txBody>
      </p:sp>
      <p:cxnSp>
        <p:nvCxnSpPr>
          <p:cNvPr id="26" name="Elbow Connector 25"/>
          <p:cNvCxnSpPr/>
          <p:nvPr/>
        </p:nvCxnSpPr>
        <p:spPr>
          <a:xfrm rot="16200000" flipH="1">
            <a:off x="511371" y="4848360"/>
            <a:ext cx="979100" cy="138110"/>
          </a:xfrm>
          <a:prstGeom prst="bentConnector2">
            <a:avLst/>
          </a:prstGeom>
          <a:ln>
            <a:solidFill>
              <a:srgbClr val="28419C"/>
            </a:solidFill>
            <a:tailEnd type="arrow"/>
          </a:ln>
        </p:spPr>
        <p:style>
          <a:lnRef idx="2">
            <a:schemeClr val="accent1"/>
          </a:lnRef>
          <a:fillRef idx="0">
            <a:schemeClr val="accent1"/>
          </a:fillRef>
          <a:effectRef idx="1">
            <a:schemeClr val="accent1"/>
          </a:effectRef>
          <a:fontRef idx="minor">
            <a:schemeClr val="tx1"/>
          </a:fontRef>
        </p:style>
      </p:cxnSp>
      <p:sp>
        <p:nvSpPr>
          <p:cNvPr id="27" name="Isosceles Triangle 26"/>
          <p:cNvSpPr/>
          <p:nvPr/>
        </p:nvSpPr>
        <p:spPr>
          <a:xfrm rot="10800000">
            <a:off x="760416" y="4112939"/>
            <a:ext cx="342900" cy="337749"/>
          </a:xfrm>
          <a:prstGeom prst="triangle">
            <a:avLst/>
          </a:prstGeom>
          <a:ln>
            <a:solidFill>
              <a:srgbClr val="28419C"/>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9018584" y="5140265"/>
            <a:ext cx="852487" cy="400110"/>
          </a:xfrm>
          <a:prstGeom prst="rect">
            <a:avLst/>
          </a:prstGeom>
          <a:noFill/>
        </p:spPr>
        <p:txBody>
          <a:bodyPr wrap="square" rtlCol="0">
            <a:spAutoFit/>
          </a:bodyPr>
          <a:lstStyle/>
          <a:p>
            <a:pPr algn="ctr"/>
            <a:r>
              <a:rPr lang="en-US" sz="1000" dirty="0" smtClean="0"/>
              <a:t>PVT</a:t>
            </a:r>
          </a:p>
          <a:p>
            <a:pPr algn="ctr"/>
            <a:r>
              <a:rPr lang="en-US" sz="1000" dirty="0" smtClean="0"/>
              <a:t>SV </a:t>
            </a:r>
            <a:r>
              <a:rPr lang="en-US" sz="1000" dirty="0" smtClean="0"/>
              <a:t>Info</a:t>
            </a:r>
            <a:endParaRPr lang="en-US" sz="1000" dirty="0"/>
          </a:p>
        </p:txBody>
      </p:sp>
      <p:sp>
        <p:nvSpPr>
          <p:cNvPr id="30" name="TextBox 29"/>
          <p:cNvSpPr txBox="1"/>
          <p:nvPr/>
        </p:nvSpPr>
        <p:spPr>
          <a:xfrm>
            <a:off x="8132697" y="3304508"/>
            <a:ext cx="3476748" cy="646331"/>
          </a:xfrm>
          <a:prstGeom prst="rect">
            <a:avLst/>
          </a:prstGeom>
          <a:noFill/>
        </p:spPr>
        <p:txBody>
          <a:bodyPr wrap="square" rtlCol="0">
            <a:spAutoFit/>
          </a:bodyPr>
          <a:lstStyle/>
          <a:p>
            <a:pPr algn="ctr"/>
            <a:r>
              <a:rPr lang="en-US" b="1" u="sng" dirty="0" smtClean="0"/>
              <a:t>Raw measurements</a:t>
            </a:r>
            <a:r>
              <a:rPr lang="en-US" b="1" dirty="0" smtClean="0"/>
              <a:t> </a:t>
            </a:r>
            <a:r>
              <a:rPr lang="en-US" b="1" dirty="0" smtClean="0"/>
              <a:t>comes before </a:t>
            </a:r>
            <a:r>
              <a:rPr lang="en-US" b="1" dirty="0" err="1" smtClean="0"/>
              <a:t>pseudorange</a:t>
            </a:r>
            <a:r>
              <a:rPr lang="en-US" b="1" dirty="0" smtClean="0"/>
              <a:t> </a:t>
            </a:r>
            <a:r>
              <a:rPr lang="en-US" b="1" dirty="0" smtClean="0"/>
              <a:t>generation </a:t>
            </a:r>
            <a:r>
              <a:rPr lang="en-US" b="1" dirty="0" smtClean="0"/>
              <a:t>!</a:t>
            </a:r>
            <a:endParaRPr lang="en-US" b="1" dirty="0"/>
          </a:p>
        </p:txBody>
      </p:sp>
      <p:sp>
        <p:nvSpPr>
          <p:cNvPr id="31" name="Content Placeholder 2"/>
          <p:cNvSpPr>
            <a:spLocks noGrp="1"/>
          </p:cNvSpPr>
          <p:nvPr>
            <p:ph sz="quarter" idx="10"/>
          </p:nvPr>
        </p:nvSpPr>
        <p:spPr>
          <a:xfrm>
            <a:off x="838200" y="351064"/>
            <a:ext cx="9139238" cy="1355272"/>
          </a:xfrm>
        </p:spPr>
        <p:txBody>
          <a:bodyPr/>
          <a:lstStyle/>
          <a:p>
            <a:r>
              <a:rPr lang="en-GB" dirty="0" smtClean="0"/>
              <a:t>Android GNSS Raw Measurements </a:t>
            </a:r>
            <a:r>
              <a:rPr lang="en-GB" dirty="0" smtClean="0"/>
              <a:t>(3)</a:t>
            </a:r>
            <a:endParaRPr lang="en-GB" dirty="0"/>
          </a:p>
        </p:txBody>
      </p:sp>
    </p:spTree>
    <p:extLst>
      <p:ext uri="{BB962C8B-B14F-4D97-AF65-F5344CB8AC3E}">
        <p14:creationId xmlns:p14="http://schemas.microsoft.com/office/powerpoint/2010/main" val="2750650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9286" y="1895341"/>
            <a:ext cx="6026624" cy="4176919"/>
          </a:xfrm>
        </p:spPr>
        <p:txBody>
          <a:bodyPr>
            <a:normAutofit/>
          </a:bodyPr>
          <a:lstStyle/>
          <a:p>
            <a:r>
              <a:rPr lang="en-GB" sz="2400" dirty="0" smtClean="0"/>
              <a:t>Why is it so interesting?</a:t>
            </a:r>
            <a:endParaRPr lang="en-GB" sz="2400" dirty="0" smtClean="0"/>
          </a:p>
          <a:p>
            <a:pPr marL="0" indent="0">
              <a:buNone/>
            </a:pPr>
            <a:r>
              <a:rPr lang="en-GB" sz="2400" dirty="0" smtClean="0"/>
              <a:t>	you can use </a:t>
            </a:r>
            <a:r>
              <a:rPr lang="en-GB" sz="2400" b="1" dirty="0" smtClean="0"/>
              <a:t>android devices </a:t>
            </a:r>
            <a:r>
              <a:rPr lang="en-GB" sz="2400" dirty="0" smtClean="0"/>
              <a:t>to calculate </a:t>
            </a:r>
            <a:r>
              <a:rPr lang="en-GB" sz="2400" dirty="0" smtClean="0"/>
              <a:t>pseudoranges, have access to carrier phase, </a:t>
            </a:r>
            <a:r>
              <a:rPr lang="en-GB" sz="2400" dirty="0" smtClean="0"/>
              <a:t>and </a:t>
            </a:r>
            <a:r>
              <a:rPr lang="en-GB" sz="2400" dirty="0" smtClean="0"/>
              <a:t>calculate PVT </a:t>
            </a:r>
            <a:r>
              <a:rPr lang="en-GB" sz="2400" dirty="0" smtClean="0"/>
              <a:t>on your </a:t>
            </a:r>
            <a:r>
              <a:rPr lang="en-GB" sz="2400" dirty="0" smtClean="0"/>
              <a:t>own, while </a:t>
            </a:r>
            <a:r>
              <a:rPr lang="en-GB" sz="2400" dirty="0" smtClean="0"/>
              <a:t>using additional data from other sensors and sources</a:t>
            </a:r>
          </a:p>
          <a:p>
            <a:endParaRPr lang="en-GB" sz="2400" dirty="0"/>
          </a:p>
        </p:txBody>
      </p:sp>
      <p:sp>
        <p:nvSpPr>
          <p:cNvPr id="4" name="Slide Number Placeholder 3"/>
          <p:cNvSpPr>
            <a:spLocks noGrp="1"/>
          </p:cNvSpPr>
          <p:nvPr>
            <p:ph type="sldNum" sz="quarter" idx="11"/>
          </p:nvPr>
        </p:nvSpPr>
        <p:spPr/>
        <p:txBody>
          <a:bodyPr/>
          <a:lstStyle/>
          <a:p>
            <a:fld id="{3520DCBE-BED3-4734-8114-7FD920ACA4E7}" type="slidenum">
              <a:rPr lang="en-GB" smtClean="0"/>
              <a:t>14</a:t>
            </a:fld>
            <a:endParaRPr lang="en-GB"/>
          </a:p>
        </p:txBody>
      </p:sp>
      <p:sp>
        <p:nvSpPr>
          <p:cNvPr id="5" name="Content Placeholder 2"/>
          <p:cNvSpPr>
            <a:spLocks noGrp="1"/>
          </p:cNvSpPr>
          <p:nvPr>
            <p:ph sz="quarter" idx="10"/>
          </p:nvPr>
        </p:nvSpPr>
        <p:spPr>
          <a:xfrm>
            <a:off x="838200" y="351064"/>
            <a:ext cx="9139238" cy="1355272"/>
          </a:xfrm>
        </p:spPr>
        <p:txBody>
          <a:bodyPr/>
          <a:lstStyle/>
          <a:p>
            <a:r>
              <a:rPr lang="en-GB" dirty="0" smtClean="0"/>
              <a:t>Android GNSS Raw Measurements </a:t>
            </a:r>
            <a:r>
              <a:rPr lang="en-GB" dirty="0" smtClean="0"/>
              <a:t>(4)</a:t>
            </a:r>
            <a:endParaRPr lang="en-GB" dirty="0"/>
          </a:p>
        </p:txBody>
      </p:sp>
      <p:pic>
        <p:nvPicPr>
          <p:cNvPr id="7" name="Picture 6"/>
          <p:cNvPicPr>
            <a:picLocks noChangeAspect="1"/>
          </p:cNvPicPr>
          <p:nvPr/>
        </p:nvPicPr>
        <p:blipFill>
          <a:blip r:embed="rId2"/>
          <a:stretch>
            <a:fillRect/>
          </a:stretch>
        </p:blipFill>
        <p:spPr>
          <a:xfrm>
            <a:off x="6686996" y="1370040"/>
            <a:ext cx="5385994" cy="4151704"/>
          </a:xfrm>
          <a:prstGeom prst="rect">
            <a:avLst/>
          </a:prstGeom>
        </p:spPr>
      </p:pic>
      <p:sp>
        <p:nvSpPr>
          <p:cNvPr id="8" name="Rectangle 7"/>
          <p:cNvSpPr/>
          <p:nvPr/>
        </p:nvSpPr>
        <p:spPr>
          <a:xfrm>
            <a:off x="6743721" y="5528513"/>
            <a:ext cx="6096000" cy="523220"/>
          </a:xfrm>
          <a:prstGeom prst="rect">
            <a:avLst/>
          </a:prstGeom>
        </p:spPr>
        <p:txBody>
          <a:bodyPr>
            <a:spAutoFit/>
          </a:bodyPr>
          <a:lstStyle/>
          <a:p>
            <a:r>
              <a:rPr lang="en-GB" sz="1400" b="1" dirty="0">
                <a:solidFill>
                  <a:srgbClr val="575756"/>
                </a:solidFill>
                <a:latin typeface="ECSquareSansProMedium"/>
              </a:rPr>
              <a:t>Sources of GNSS </a:t>
            </a:r>
            <a:r>
              <a:rPr lang="en-GB" sz="1400" b="1" dirty="0" err="1">
                <a:solidFill>
                  <a:srgbClr val="575756"/>
                </a:solidFill>
                <a:latin typeface="ECSquareSansProMedium"/>
              </a:rPr>
              <a:t>pseudorange</a:t>
            </a:r>
            <a:r>
              <a:rPr lang="en-GB" sz="1400" b="1" dirty="0">
                <a:solidFill>
                  <a:srgbClr val="575756"/>
                </a:solidFill>
                <a:latin typeface="ECSquareSansProMedium"/>
              </a:rPr>
              <a:t> measurement errors</a:t>
            </a:r>
            <a:r>
              <a:rPr lang="en-GB" sz="1400" b="1" dirty="0"/>
              <a:t> </a:t>
            </a:r>
            <a:br>
              <a:rPr lang="en-GB" sz="1400" b="1" dirty="0"/>
            </a:br>
            <a:endParaRPr lang="en-GB" sz="1400" b="1" dirty="0"/>
          </a:p>
        </p:txBody>
      </p:sp>
      <p:sp>
        <p:nvSpPr>
          <p:cNvPr id="9" name="Right Arrow 8"/>
          <p:cNvSpPr/>
          <p:nvPr/>
        </p:nvSpPr>
        <p:spPr>
          <a:xfrm>
            <a:off x="906866" y="2570470"/>
            <a:ext cx="785884" cy="3957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277096" y="4213568"/>
            <a:ext cx="6409900" cy="2347502"/>
          </a:xfrm>
          <a:prstGeom prst="rect">
            <a:avLst/>
          </a:prstGeom>
        </p:spPr>
      </p:pic>
    </p:spTree>
    <p:extLst>
      <p:ext uri="{BB962C8B-B14F-4D97-AF65-F5344CB8AC3E}">
        <p14:creationId xmlns:p14="http://schemas.microsoft.com/office/powerpoint/2010/main" val="291732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9281" y="1810183"/>
            <a:ext cx="6414247" cy="4176919"/>
          </a:xfrm>
        </p:spPr>
        <p:txBody>
          <a:bodyPr>
            <a:normAutofit fontScale="92500" lnSpcReduction="10000"/>
          </a:bodyPr>
          <a:lstStyle/>
          <a:p>
            <a:r>
              <a:rPr lang="en-GB" sz="2400" dirty="0" smtClean="0"/>
              <a:t>challenges when generating the pseudoranges</a:t>
            </a:r>
          </a:p>
          <a:p>
            <a:pPr lvl="1"/>
            <a:r>
              <a:rPr lang="en-GB" sz="2000" dirty="0" smtClean="0"/>
              <a:t>In Multi-constellation </a:t>
            </a:r>
            <a:r>
              <a:rPr lang="en-GB" sz="2000" dirty="0"/>
              <a:t>j</a:t>
            </a:r>
            <a:r>
              <a:rPr lang="en-GB" sz="2000" dirty="0" smtClean="0"/>
              <a:t>ust one reference time must be used: GPS time usually chosen</a:t>
            </a:r>
          </a:p>
          <a:p>
            <a:pPr lvl="1"/>
            <a:r>
              <a:rPr lang="en-GB" sz="2000" dirty="0" smtClean="0"/>
              <a:t>The transmission time (</a:t>
            </a:r>
            <a:r>
              <a:rPr lang="en-GB" sz="2000" dirty="0" err="1" smtClean="0"/>
              <a:t>T</a:t>
            </a:r>
            <a:r>
              <a:rPr lang="en-GB" sz="2000" baseline="-25000" dirty="0" err="1" smtClean="0"/>
              <a:t>Tx</a:t>
            </a:r>
            <a:r>
              <a:rPr lang="en-GB" sz="2000" dirty="0" smtClean="0"/>
              <a:t>) can be ambiguous depending on your tracking status</a:t>
            </a:r>
          </a:p>
          <a:p>
            <a:pPr lvl="1"/>
            <a:r>
              <a:rPr lang="en-GB" sz="2000" dirty="0"/>
              <a:t>R</a:t>
            </a:r>
            <a:r>
              <a:rPr lang="en-GB" sz="2000" dirty="0" smtClean="0"/>
              <a:t>esolving the bias between hardware receiver time (internal timescale provided by the Rx) and GNSS time</a:t>
            </a:r>
          </a:p>
          <a:p>
            <a:pPr marL="685800"/>
            <a:endParaRPr lang="en-GB" sz="2400" dirty="0" smtClean="0"/>
          </a:p>
          <a:p>
            <a:pPr marL="685800"/>
            <a:r>
              <a:rPr lang="en-GB" sz="2400" dirty="0" smtClean="0"/>
              <a:t>for more see</a:t>
            </a:r>
          </a:p>
          <a:p>
            <a:endParaRPr lang="en-GB" sz="2400" dirty="0"/>
          </a:p>
        </p:txBody>
      </p:sp>
      <p:sp>
        <p:nvSpPr>
          <p:cNvPr id="3" name="Content Placeholder 2"/>
          <p:cNvSpPr>
            <a:spLocks noGrp="1"/>
          </p:cNvSpPr>
          <p:nvPr>
            <p:ph sz="quarter" idx="10"/>
          </p:nvPr>
        </p:nvSpPr>
        <p:spPr>
          <a:xfrm>
            <a:off x="123826" y="351064"/>
            <a:ext cx="9486900" cy="1355272"/>
          </a:xfrm>
        </p:spPr>
        <p:txBody>
          <a:bodyPr/>
          <a:lstStyle/>
          <a:p>
            <a:r>
              <a:rPr lang="en-GB" dirty="0" smtClean="0"/>
              <a:t>Challenges when generating the pseudoranges</a:t>
            </a:r>
            <a:endParaRPr lang="en-GB" dirty="0"/>
          </a:p>
        </p:txBody>
      </p:sp>
      <p:sp>
        <p:nvSpPr>
          <p:cNvPr id="4" name="Slide Number Placeholder 3"/>
          <p:cNvSpPr>
            <a:spLocks noGrp="1"/>
          </p:cNvSpPr>
          <p:nvPr>
            <p:ph type="sldNum" sz="quarter" idx="11"/>
          </p:nvPr>
        </p:nvSpPr>
        <p:spPr/>
        <p:txBody>
          <a:bodyPr/>
          <a:lstStyle/>
          <a:p>
            <a:fld id="{3520DCBE-BED3-4734-8114-7FD920ACA4E7}" type="slidenum">
              <a:rPr lang="en-GB" smtClean="0"/>
              <a:t>15</a:t>
            </a:fld>
            <a:endParaRPr lang="en-GB"/>
          </a:p>
        </p:txBody>
      </p:sp>
      <p:graphicFrame>
        <p:nvGraphicFramePr>
          <p:cNvPr id="6" name="Table 5"/>
          <p:cNvGraphicFramePr>
            <a:graphicFrameLocks noGrp="1"/>
          </p:cNvGraphicFramePr>
          <p:nvPr>
            <p:extLst>
              <p:ext uri="{D42A27DB-BD31-4B8C-83A1-F6EECF244321}">
                <p14:modId xmlns:p14="http://schemas.microsoft.com/office/powerpoint/2010/main" val="4208818638"/>
              </p:ext>
            </p:extLst>
          </p:nvPr>
        </p:nvGraphicFramePr>
        <p:xfrm>
          <a:off x="7016648" y="3851314"/>
          <a:ext cx="4517860" cy="2153761"/>
        </p:xfrm>
        <a:graphic>
          <a:graphicData uri="http://schemas.openxmlformats.org/drawingml/2006/table">
            <a:tbl>
              <a:tblPr firstRow="1" bandRow="1">
                <a:tableStyleId>{5C22544A-7EE6-4342-B048-85BDC9FD1C3A}</a:tableStyleId>
              </a:tblPr>
              <a:tblGrid>
                <a:gridCol w="545306"/>
                <a:gridCol w="584159"/>
                <a:gridCol w="545306"/>
                <a:gridCol w="584159"/>
                <a:gridCol w="545306"/>
                <a:gridCol w="584159"/>
                <a:gridCol w="545306"/>
                <a:gridCol w="584159"/>
              </a:tblGrid>
              <a:tr h="260345">
                <a:tc gridSpan="2">
                  <a:txBody>
                    <a:bodyPr/>
                    <a:lstStyle/>
                    <a:p>
                      <a:pPr algn="ctr"/>
                      <a:r>
                        <a:rPr lang="en-US" sz="1100" b="1" i="0" u="none" strike="noStrike" baseline="0" dirty="0" smtClean="0">
                          <a:solidFill>
                            <a:schemeClr val="lt1"/>
                          </a:solidFill>
                          <a:latin typeface="+mn-lt"/>
                          <a:ea typeface="+mn-ea"/>
                          <a:cs typeface="+mn-cs"/>
                        </a:rPr>
                        <a:t>GPS</a:t>
                      </a:r>
                      <a:endParaRPr lang="en-US" sz="600" b="1" dirty="0"/>
                    </a:p>
                  </a:txBody>
                  <a:tcPr/>
                </a:tc>
                <a:tc hMerge="1">
                  <a:txBody>
                    <a:bodyPr/>
                    <a:lstStyle/>
                    <a:p>
                      <a:endParaRPr lang="en-US" dirty="0"/>
                    </a:p>
                  </a:txBody>
                  <a:tcPr/>
                </a:tc>
                <a:tc gridSpan="2">
                  <a:txBody>
                    <a:bodyPr/>
                    <a:lstStyle/>
                    <a:p>
                      <a:pPr algn="ctr"/>
                      <a:r>
                        <a:rPr lang="en-US" sz="1100" b="1" i="0" u="none" strike="noStrike" baseline="0" dirty="0" smtClean="0">
                          <a:solidFill>
                            <a:schemeClr val="lt1"/>
                          </a:solidFill>
                          <a:latin typeface="+mn-lt"/>
                          <a:ea typeface="+mn-ea"/>
                          <a:cs typeface="+mn-cs"/>
                        </a:rPr>
                        <a:t>GALILEO</a:t>
                      </a:r>
                      <a:endParaRPr lang="en-US" sz="600" b="1" dirty="0"/>
                    </a:p>
                  </a:txBody>
                  <a:tcPr/>
                </a:tc>
                <a:tc hMerge="1">
                  <a:txBody>
                    <a:bodyPr/>
                    <a:lstStyle/>
                    <a:p>
                      <a:endParaRPr lang="en-US" dirty="0"/>
                    </a:p>
                  </a:txBody>
                  <a:tcPr/>
                </a:tc>
                <a:tc gridSpan="2">
                  <a:txBody>
                    <a:bodyPr/>
                    <a:lstStyle/>
                    <a:p>
                      <a:pPr algn="ctr"/>
                      <a:r>
                        <a:rPr lang="en-US" sz="1100" b="1" i="0" u="none" strike="noStrike" baseline="0" dirty="0" smtClean="0">
                          <a:solidFill>
                            <a:schemeClr val="lt1"/>
                          </a:solidFill>
                          <a:latin typeface="+mn-lt"/>
                          <a:ea typeface="+mn-ea"/>
                          <a:cs typeface="+mn-cs"/>
                        </a:rPr>
                        <a:t>GLONASS</a:t>
                      </a:r>
                      <a:endParaRPr lang="en-US" sz="600" b="1" dirty="0"/>
                    </a:p>
                  </a:txBody>
                  <a:tcPr/>
                </a:tc>
                <a:tc hMerge="1">
                  <a:txBody>
                    <a:bodyPr/>
                    <a:lstStyle/>
                    <a:p>
                      <a:endParaRPr lang="en-US" dirty="0"/>
                    </a:p>
                  </a:txBody>
                  <a:tcPr/>
                </a:tc>
                <a:tc gridSpan="2">
                  <a:txBody>
                    <a:bodyPr/>
                    <a:lstStyle/>
                    <a:p>
                      <a:pPr algn="ctr"/>
                      <a:r>
                        <a:rPr lang="en-US" sz="1100" b="1" i="0" u="none" strike="noStrike" baseline="0" dirty="0" err="1" smtClean="0">
                          <a:solidFill>
                            <a:schemeClr val="lt1"/>
                          </a:solidFill>
                          <a:latin typeface="+mn-lt"/>
                          <a:ea typeface="+mn-ea"/>
                          <a:cs typeface="+mn-cs"/>
                        </a:rPr>
                        <a:t>BeiDou</a:t>
                      </a:r>
                      <a:endParaRPr lang="en-US" sz="600" b="1" dirty="0"/>
                    </a:p>
                  </a:txBody>
                  <a:tcPr/>
                </a:tc>
                <a:tc hMerge="1">
                  <a:txBody>
                    <a:bodyPr/>
                    <a:lstStyle/>
                    <a:p>
                      <a:endParaRPr lang="en-US" dirty="0"/>
                    </a:p>
                  </a:txBody>
                  <a:tcPr/>
                </a:tc>
              </a:tr>
              <a:tr h="307680">
                <a:tc>
                  <a:txBody>
                    <a:bodyPr/>
                    <a:lstStyle/>
                    <a:p>
                      <a:pPr algn="ctr"/>
                      <a:r>
                        <a:rPr lang="en-US" sz="700" b="1" i="0" u="none" strike="noStrike" baseline="0" dirty="0" smtClean="0">
                          <a:solidFill>
                            <a:schemeClr val="dk1"/>
                          </a:solidFill>
                          <a:latin typeface="+mn-lt"/>
                          <a:ea typeface="+mn-ea"/>
                          <a:cs typeface="+mn-cs"/>
                        </a:rPr>
                        <a:t>Sync</a:t>
                      </a:r>
                      <a:endParaRPr lang="en-US" sz="700" b="1" dirty="0"/>
                    </a:p>
                  </a:txBody>
                  <a:tcPr anchor="ctr">
                    <a:solidFill>
                      <a:schemeClr val="tx2">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700" b="1" i="0" u="none" strike="noStrike" baseline="0" dirty="0" smtClean="0">
                          <a:solidFill>
                            <a:schemeClr val="dk1"/>
                          </a:solidFill>
                          <a:latin typeface="+mn-lt"/>
                          <a:ea typeface="+mn-ea"/>
                          <a:cs typeface="+mn-cs"/>
                        </a:rPr>
                        <a:t>Status Time</a:t>
                      </a:r>
                      <a:endParaRPr lang="en-US" sz="700" b="1" dirty="0" smtClean="0"/>
                    </a:p>
                  </a:txBody>
                  <a:tcPr anchor="ctr">
                    <a:solidFill>
                      <a:schemeClr val="tx2">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Sync </a:t>
                      </a:r>
                      <a:endParaRPr lang="en-US" sz="700" b="1" dirty="0"/>
                    </a:p>
                  </a:txBody>
                  <a:tcPr anchor="ctr">
                    <a:solidFill>
                      <a:schemeClr val="accent1">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700" b="1" i="0" u="none" strike="noStrike" baseline="0" dirty="0" smtClean="0">
                          <a:solidFill>
                            <a:schemeClr val="dk1"/>
                          </a:solidFill>
                          <a:latin typeface="+mn-lt"/>
                          <a:ea typeface="+mn-ea"/>
                          <a:cs typeface="+mn-cs"/>
                        </a:rPr>
                        <a:t>Status Time</a:t>
                      </a:r>
                      <a:endParaRPr lang="en-US" sz="700" b="1" dirty="0" smtClean="0"/>
                    </a:p>
                  </a:txBody>
                  <a:tcPr anchor="ctr">
                    <a:solidFill>
                      <a:schemeClr val="accent1">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Sync </a:t>
                      </a:r>
                      <a:endParaRPr lang="en-US" sz="700" b="1" dirty="0"/>
                    </a:p>
                  </a:txBody>
                  <a:tcPr anchor="ctr">
                    <a:solidFill>
                      <a:schemeClr val="tx2">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700" b="1" i="0" u="none" strike="noStrike" baseline="0" dirty="0" smtClean="0">
                          <a:solidFill>
                            <a:schemeClr val="dk1"/>
                          </a:solidFill>
                          <a:latin typeface="+mn-lt"/>
                          <a:ea typeface="+mn-ea"/>
                          <a:cs typeface="+mn-cs"/>
                        </a:rPr>
                        <a:t>Status Time</a:t>
                      </a:r>
                      <a:endParaRPr lang="en-US" sz="700" b="1" dirty="0" smtClean="0"/>
                    </a:p>
                  </a:txBody>
                  <a:tcPr anchor="ctr">
                    <a:solidFill>
                      <a:schemeClr val="tx2">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Sync </a:t>
                      </a:r>
                      <a:endParaRPr lang="en-US" sz="700" b="1" dirty="0"/>
                    </a:p>
                  </a:txBody>
                  <a:tcPr anchor="ctr">
                    <a:solidFill>
                      <a:schemeClr val="accent1">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700" b="1" i="0" u="none" strike="noStrike" baseline="0" dirty="0" smtClean="0">
                          <a:solidFill>
                            <a:schemeClr val="dk1"/>
                          </a:solidFill>
                          <a:latin typeface="+mn-lt"/>
                          <a:ea typeface="+mn-ea"/>
                          <a:cs typeface="+mn-cs"/>
                        </a:rPr>
                        <a:t>Status Time</a:t>
                      </a:r>
                      <a:endParaRPr lang="en-US" sz="700" b="1" dirty="0" smtClean="0"/>
                    </a:p>
                  </a:txBody>
                  <a:tcPr anchor="ctr">
                    <a:solidFill>
                      <a:schemeClr val="accent1">
                        <a:lumMod val="40000"/>
                        <a:lumOff val="60000"/>
                      </a:schemeClr>
                    </a:solidFill>
                  </a:tcPr>
                </a:tc>
              </a:tr>
              <a:tr h="307680">
                <a:tc>
                  <a:txBody>
                    <a:bodyPr/>
                    <a:lstStyle/>
                    <a:p>
                      <a:pPr algn="ctr"/>
                      <a:r>
                        <a:rPr lang="fr-FR" sz="700" b="1" i="0" u="none" strike="noStrike" baseline="0" dirty="0" smtClean="0">
                          <a:solidFill>
                            <a:schemeClr val="dk1"/>
                          </a:solidFill>
                          <a:latin typeface="+mn-lt"/>
                          <a:ea typeface="+mn-ea"/>
                          <a:cs typeface="+mn-cs"/>
                        </a:rPr>
                        <a:t>C/A code</a:t>
                      </a:r>
                      <a:endParaRPr lang="en-US" sz="700" b="1"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fr-FR" sz="700" b="0" i="0" u="none" strike="noStrike" baseline="0" dirty="0" smtClean="0">
                          <a:solidFill>
                            <a:schemeClr val="dk1"/>
                          </a:solidFill>
                          <a:latin typeface="+mn-lt"/>
                          <a:ea typeface="+mn-ea"/>
                          <a:cs typeface="+mn-cs"/>
                        </a:rPr>
                        <a:t>1 ms</a:t>
                      </a:r>
                      <a:endParaRPr lang="en-US" sz="500" dirty="0" smtClean="0"/>
                    </a:p>
                  </a:txBody>
                  <a:tcPr anchor="ctr">
                    <a:solidFill>
                      <a:schemeClr val="tx2">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fr-FR" sz="700" b="1" i="0" u="none" strike="noStrike" baseline="0" dirty="0" smtClean="0">
                          <a:solidFill>
                            <a:schemeClr val="dk1"/>
                          </a:solidFill>
                          <a:latin typeface="+mn-lt"/>
                          <a:ea typeface="+mn-ea"/>
                          <a:cs typeface="+mn-cs"/>
                        </a:rPr>
                        <a:t>E1BC code</a:t>
                      </a:r>
                      <a:endParaRPr lang="en-US" sz="500" b="1" dirty="0" smtClean="0"/>
                    </a:p>
                  </a:txBody>
                  <a:tcPr anchor="ctr">
                    <a:solidFill>
                      <a:schemeClr val="accent1">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fr-FR" sz="700" b="0" i="0" u="none" strike="noStrike" baseline="0" dirty="0" smtClean="0">
                          <a:solidFill>
                            <a:schemeClr val="dk1"/>
                          </a:solidFill>
                          <a:latin typeface="+mn-lt"/>
                          <a:ea typeface="+mn-ea"/>
                          <a:cs typeface="+mn-cs"/>
                        </a:rPr>
                        <a:t>4 ms</a:t>
                      </a:r>
                      <a:endParaRPr lang="en-US" sz="500" dirty="0" smtClean="0"/>
                    </a:p>
                  </a:txBody>
                  <a:tcPr anchor="ctr">
                    <a:solidFill>
                      <a:schemeClr val="accent1">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fr-FR" sz="700" b="1" i="0" u="none" strike="noStrike" baseline="0" dirty="0" smtClean="0">
                          <a:solidFill>
                            <a:schemeClr val="dk1"/>
                          </a:solidFill>
                          <a:latin typeface="+mn-lt"/>
                          <a:ea typeface="+mn-ea"/>
                          <a:cs typeface="+mn-cs"/>
                        </a:rPr>
                        <a:t>C/A code</a:t>
                      </a:r>
                      <a:endParaRPr lang="en-US" sz="500" b="1" dirty="0" smtClean="0"/>
                    </a:p>
                  </a:txBody>
                  <a:tcPr anchor="ctr">
                    <a:solidFill>
                      <a:schemeClr val="tx2">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fr-FR" sz="700" b="0" i="0" u="none" strike="noStrike" baseline="0" dirty="0" smtClean="0">
                          <a:solidFill>
                            <a:schemeClr val="dk1"/>
                          </a:solidFill>
                          <a:latin typeface="+mn-lt"/>
                          <a:ea typeface="+mn-ea"/>
                          <a:cs typeface="+mn-cs"/>
                        </a:rPr>
                        <a:t>1 ms</a:t>
                      </a:r>
                      <a:endParaRPr lang="en-US" sz="500" dirty="0" smtClean="0"/>
                    </a:p>
                  </a:txBody>
                  <a:tcPr anchor="ctr">
                    <a:solidFill>
                      <a:schemeClr val="tx2">
                        <a:lumMod val="40000"/>
                        <a:lumOff val="60000"/>
                      </a:schemeClr>
                    </a:solidFill>
                  </a:tcPr>
                </a:tc>
                <a:tc>
                  <a:txBody>
                    <a:bodyPr/>
                    <a:lstStyle/>
                    <a:p>
                      <a:pPr algn="ctr"/>
                      <a:r>
                        <a:rPr lang="fr-FR" sz="700" b="1" i="0" u="none" strike="noStrike" baseline="0" dirty="0" smtClean="0">
                          <a:solidFill>
                            <a:schemeClr val="dk1"/>
                          </a:solidFill>
                          <a:latin typeface="+mn-lt"/>
                          <a:ea typeface="+mn-ea"/>
                          <a:cs typeface="+mn-cs"/>
                        </a:rPr>
                        <a:t>C/A code</a:t>
                      </a:r>
                      <a:endParaRPr lang="en-US" sz="700" b="1" dirty="0"/>
                    </a:p>
                  </a:txBody>
                  <a:tcPr anchor="ctr">
                    <a:solidFill>
                      <a:schemeClr val="accent1">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fr-FR" sz="700" b="0" i="0" u="none" strike="noStrike" baseline="0" dirty="0" smtClean="0">
                          <a:solidFill>
                            <a:schemeClr val="dk1"/>
                          </a:solidFill>
                          <a:latin typeface="+mn-lt"/>
                          <a:ea typeface="+mn-ea"/>
                          <a:cs typeface="+mn-cs"/>
                        </a:rPr>
                        <a:t>1 ms</a:t>
                      </a:r>
                      <a:endParaRPr lang="en-US" sz="500" dirty="0" smtClean="0"/>
                    </a:p>
                  </a:txBody>
                  <a:tcPr anchor="ctr">
                    <a:solidFill>
                      <a:schemeClr val="accent1">
                        <a:lumMod val="40000"/>
                        <a:lumOff val="60000"/>
                      </a:schemeClr>
                    </a:solidFill>
                  </a:tcPr>
                </a:tc>
              </a:tr>
              <a:tr h="544357">
                <a:tc>
                  <a:txBody>
                    <a:bodyPr/>
                    <a:lstStyle/>
                    <a:p>
                      <a:pPr algn="ctr"/>
                      <a:r>
                        <a:rPr lang="en-US" sz="700" b="1" i="0" u="none" strike="noStrike" baseline="0" dirty="0" smtClean="0">
                          <a:solidFill>
                            <a:schemeClr val="dk1"/>
                          </a:solidFill>
                          <a:latin typeface="+mn-lt"/>
                          <a:ea typeface="+mn-ea"/>
                          <a:cs typeface="+mn-cs"/>
                        </a:rPr>
                        <a:t>Bit</a:t>
                      </a:r>
                      <a:endParaRPr lang="en-US" sz="700" b="1"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algn="ctr"/>
                      <a:r>
                        <a:rPr lang="en-US" sz="700" b="0" i="0" u="none" strike="noStrike" baseline="0" dirty="0" smtClean="0">
                          <a:solidFill>
                            <a:schemeClr val="dk1"/>
                          </a:solidFill>
                          <a:latin typeface="+mn-lt"/>
                          <a:ea typeface="+mn-ea"/>
                          <a:cs typeface="+mn-cs"/>
                        </a:rPr>
                        <a:t>20 </a:t>
                      </a:r>
                      <a:r>
                        <a:rPr lang="en-US" sz="700" b="0" i="0" u="none" strike="noStrike" baseline="0" dirty="0" err="1" smtClean="0">
                          <a:solidFill>
                            <a:schemeClr val="dk1"/>
                          </a:solidFill>
                          <a:latin typeface="+mn-lt"/>
                          <a:ea typeface="+mn-ea"/>
                          <a:cs typeface="+mn-cs"/>
                        </a:rPr>
                        <a:t>ms</a:t>
                      </a:r>
                      <a:endParaRPr lang="en-US" sz="700" b="0"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700" b="1" i="0" u="none" strike="noStrike" baseline="0" dirty="0" smtClean="0">
                          <a:solidFill>
                            <a:schemeClr val="dk1"/>
                          </a:solidFill>
                          <a:latin typeface="+mn-lt"/>
                          <a:ea typeface="+mn-ea"/>
                          <a:cs typeface="+mn-cs"/>
                        </a:rPr>
                        <a:t>E1C 2nd code</a:t>
                      </a:r>
                    </a:p>
                    <a:p>
                      <a:pPr algn="ctr"/>
                      <a:endParaRPr lang="en-US" sz="700" b="1" i="0" u="none" strike="noStrike" baseline="0" dirty="0">
                        <a:solidFill>
                          <a:schemeClr val="dk1"/>
                        </a:solidFill>
                        <a:latin typeface="+mn-lt"/>
                        <a:ea typeface="+mn-ea"/>
                        <a:cs typeface="+mn-cs"/>
                      </a:endParaRPr>
                    </a:p>
                  </a:txBody>
                  <a:tcPr anchor="ctr">
                    <a:solidFill>
                      <a:schemeClr val="accent1">
                        <a:lumMod val="40000"/>
                        <a:lumOff val="60000"/>
                      </a:schemeClr>
                    </a:solidFill>
                  </a:tcPr>
                </a:tc>
                <a:tc>
                  <a:txBody>
                    <a:bodyPr/>
                    <a:lstStyle/>
                    <a:p>
                      <a:pPr algn="ctr"/>
                      <a:r>
                        <a:rPr lang="en-US" sz="700" b="1" i="0" u="none" strike="noStrike" baseline="0" dirty="0" smtClean="0">
                          <a:solidFill>
                            <a:srgbClr val="FF0000"/>
                          </a:solidFill>
                          <a:latin typeface="+mn-lt"/>
                          <a:ea typeface="+mn-ea"/>
                          <a:cs typeface="+mn-cs"/>
                        </a:rPr>
                        <a:t>100 </a:t>
                      </a:r>
                      <a:r>
                        <a:rPr lang="en-US" sz="700" b="1" i="0" u="none" strike="noStrike" baseline="0" dirty="0" err="1" smtClean="0">
                          <a:solidFill>
                            <a:srgbClr val="FF0000"/>
                          </a:solidFill>
                          <a:latin typeface="+mn-lt"/>
                          <a:ea typeface="+mn-ea"/>
                          <a:cs typeface="+mn-cs"/>
                        </a:rPr>
                        <a:t>ms</a:t>
                      </a:r>
                      <a:endParaRPr lang="en-US" sz="700" b="1" i="0" u="none" strike="noStrike" baseline="0" dirty="0">
                        <a:solidFill>
                          <a:srgbClr val="FF0000"/>
                        </a:solidFill>
                        <a:latin typeface="+mn-lt"/>
                        <a:ea typeface="+mn-ea"/>
                        <a:cs typeface="+mn-cs"/>
                      </a:endParaRPr>
                    </a:p>
                  </a:txBody>
                  <a:tcPr anchor="ctr">
                    <a:solidFill>
                      <a:schemeClr val="accent1">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Bit</a:t>
                      </a:r>
                      <a:endParaRPr lang="en-US" sz="700" b="1"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algn="ctr"/>
                      <a:r>
                        <a:rPr lang="en-US" sz="700" b="0" i="0" u="none" strike="noStrike" baseline="0" dirty="0" smtClean="0">
                          <a:solidFill>
                            <a:schemeClr val="dk1"/>
                          </a:solidFill>
                          <a:latin typeface="+mn-lt"/>
                          <a:ea typeface="+mn-ea"/>
                          <a:cs typeface="+mn-cs"/>
                        </a:rPr>
                        <a:t>20 </a:t>
                      </a:r>
                      <a:r>
                        <a:rPr lang="en-US" sz="700" b="0" i="0" u="none" strike="noStrike" baseline="0" dirty="0" err="1" smtClean="0">
                          <a:solidFill>
                            <a:schemeClr val="dk1"/>
                          </a:solidFill>
                          <a:latin typeface="+mn-lt"/>
                          <a:ea typeface="+mn-ea"/>
                          <a:cs typeface="+mn-cs"/>
                        </a:rPr>
                        <a:t>ms</a:t>
                      </a:r>
                      <a:endParaRPr lang="en-US" sz="700" b="0"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Bit</a:t>
                      </a:r>
                      <a:endParaRPr lang="en-US" sz="700" b="1" i="0" u="none" strike="noStrike" baseline="0" dirty="0">
                        <a:solidFill>
                          <a:schemeClr val="dk1"/>
                        </a:solidFill>
                        <a:latin typeface="+mn-lt"/>
                        <a:ea typeface="+mn-ea"/>
                        <a:cs typeface="+mn-cs"/>
                      </a:endParaRPr>
                    </a:p>
                  </a:txBody>
                  <a:tcPr anchor="ctr">
                    <a:solidFill>
                      <a:schemeClr val="accent1">
                        <a:lumMod val="40000"/>
                        <a:lumOff val="60000"/>
                      </a:schemeClr>
                    </a:solidFill>
                  </a:tcPr>
                </a:tc>
                <a:tc>
                  <a:txBody>
                    <a:bodyPr/>
                    <a:lstStyle/>
                    <a:p>
                      <a:pPr algn="ctr"/>
                      <a:r>
                        <a:rPr lang="en-US" sz="700" b="0" i="0" u="none" strike="noStrike" baseline="0" dirty="0" smtClean="0">
                          <a:solidFill>
                            <a:schemeClr val="dk1"/>
                          </a:solidFill>
                          <a:latin typeface="+mn-lt"/>
                          <a:ea typeface="+mn-ea"/>
                          <a:cs typeface="+mn-cs"/>
                        </a:rPr>
                        <a:t>20 </a:t>
                      </a:r>
                      <a:r>
                        <a:rPr lang="en-US" sz="700" b="0" i="0" u="none" strike="noStrike" baseline="0" dirty="0" err="1" smtClean="0">
                          <a:solidFill>
                            <a:schemeClr val="dk1"/>
                          </a:solidFill>
                          <a:latin typeface="+mn-lt"/>
                          <a:ea typeface="+mn-ea"/>
                          <a:cs typeface="+mn-cs"/>
                        </a:rPr>
                        <a:t>ms</a:t>
                      </a:r>
                      <a:endParaRPr lang="en-US" sz="700" b="0" i="0" u="none" strike="noStrike" baseline="0" dirty="0">
                        <a:solidFill>
                          <a:schemeClr val="dk1"/>
                        </a:solidFill>
                        <a:latin typeface="+mn-lt"/>
                        <a:ea typeface="+mn-ea"/>
                        <a:cs typeface="+mn-cs"/>
                      </a:endParaRPr>
                    </a:p>
                  </a:txBody>
                  <a:tcPr anchor="ctr">
                    <a:solidFill>
                      <a:schemeClr val="accent1">
                        <a:lumMod val="40000"/>
                        <a:lumOff val="60000"/>
                      </a:schemeClr>
                    </a:solidFill>
                  </a:tcPr>
                </a:tc>
              </a:tr>
              <a:tr h="426019">
                <a:tc>
                  <a:txBody>
                    <a:bodyPr/>
                    <a:lstStyle/>
                    <a:p>
                      <a:pPr algn="ctr"/>
                      <a:r>
                        <a:rPr lang="en-US" sz="700" b="1" i="0" u="none" strike="noStrike" baseline="0" dirty="0" err="1" smtClean="0">
                          <a:solidFill>
                            <a:schemeClr val="dk1"/>
                          </a:solidFill>
                          <a:latin typeface="+mn-lt"/>
                          <a:ea typeface="+mn-ea"/>
                          <a:cs typeface="+mn-cs"/>
                        </a:rPr>
                        <a:t>Subframe</a:t>
                      </a:r>
                      <a:r>
                        <a:rPr lang="en-US" sz="700" b="1" i="0" u="none" strike="noStrike" baseline="0" dirty="0" smtClean="0">
                          <a:solidFill>
                            <a:schemeClr val="dk1"/>
                          </a:solidFill>
                          <a:latin typeface="+mn-lt"/>
                          <a:ea typeface="+mn-ea"/>
                          <a:cs typeface="+mn-cs"/>
                        </a:rPr>
                        <a:t> sync</a:t>
                      </a:r>
                      <a:endParaRPr lang="en-US" sz="700" b="1"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algn="ctr"/>
                      <a:r>
                        <a:rPr lang="en-US" sz="700" b="1" i="0" u="none" strike="noStrike" baseline="0" dirty="0" smtClean="0">
                          <a:solidFill>
                            <a:srgbClr val="FF0000"/>
                          </a:solidFill>
                          <a:latin typeface="+mn-lt"/>
                          <a:ea typeface="+mn-ea"/>
                          <a:cs typeface="+mn-cs"/>
                        </a:rPr>
                        <a:t>6 s</a:t>
                      </a:r>
                      <a:endParaRPr lang="en-US" sz="700" b="1" i="0" u="none" strike="noStrike" baseline="0" dirty="0">
                        <a:solidFill>
                          <a:srgbClr val="FF0000"/>
                        </a:solidFill>
                        <a:latin typeface="+mn-lt"/>
                        <a:ea typeface="+mn-ea"/>
                        <a:cs typeface="+mn-cs"/>
                      </a:endParaRPr>
                    </a:p>
                  </a:txBody>
                  <a:tcPr anchor="ctr">
                    <a:solidFill>
                      <a:schemeClr val="tx2">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700" b="1" i="0" u="none" strike="noStrike" baseline="0" dirty="0" smtClean="0">
                          <a:solidFill>
                            <a:schemeClr val="dk1"/>
                          </a:solidFill>
                          <a:latin typeface="+mn-lt"/>
                          <a:ea typeface="+mn-ea"/>
                          <a:cs typeface="+mn-cs"/>
                        </a:rPr>
                        <a:t>E1B page</a:t>
                      </a:r>
                    </a:p>
                    <a:p>
                      <a:pPr algn="ctr"/>
                      <a:endParaRPr lang="en-US" sz="700" b="1" i="0" u="none" strike="noStrike" baseline="0" dirty="0">
                        <a:solidFill>
                          <a:schemeClr val="dk1"/>
                        </a:solidFill>
                        <a:latin typeface="+mn-lt"/>
                        <a:ea typeface="+mn-ea"/>
                        <a:cs typeface="+mn-cs"/>
                      </a:endParaRPr>
                    </a:p>
                  </a:txBody>
                  <a:tcPr anchor="ctr">
                    <a:solidFill>
                      <a:schemeClr val="accent1">
                        <a:lumMod val="40000"/>
                        <a:lumOff val="60000"/>
                      </a:schemeClr>
                    </a:solidFill>
                  </a:tcPr>
                </a:tc>
                <a:tc>
                  <a:txBody>
                    <a:bodyPr/>
                    <a:lstStyle/>
                    <a:p>
                      <a:pPr algn="ctr"/>
                      <a:r>
                        <a:rPr lang="en-US" sz="700" b="1" i="0" u="none" strike="noStrike" baseline="0" dirty="0" smtClean="0">
                          <a:solidFill>
                            <a:srgbClr val="FF0000"/>
                          </a:solidFill>
                          <a:latin typeface="+mn-lt"/>
                          <a:ea typeface="+mn-ea"/>
                          <a:cs typeface="+mn-cs"/>
                        </a:rPr>
                        <a:t>2 s</a:t>
                      </a:r>
                      <a:endParaRPr lang="en-US" sz="700" b="1" i="0" u="none" strike="noStrike" baseline="0" dirty="0">
                        <a:solidFill>
                          <a:srgbClr val="FF0000"/>
                        </a:solidFill>
                        <a:latin typeface="+mn-lt"/>
                        <a:ea typeface="+mn-ea"/>
                        <a:cs typeface="+mn-cs"/>
                      </a:endParaRPr>
                    </a:p>
                  </a:txBody>
                  <a:tcPr anchor="ctr">
                    <a:solidFill>
                      <a:schemeClr val="accent1">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String</a:t>
                      </a:r>
                      <a:endParaRPr lang="en-US" sz="700" b="1"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algn="ctr"/>
                      <a:r>
                        <a:rPr lang="en-US" sz="700" b="1" i="0" u="none" strike="noStrike" baseline="0" dirty="0" smtClean="0">
                          <a:solidFill>
                            <a:srgbClr val="FF0000"/>
                          </a:solidFill>
                          <a:latin typeface="+mn-lt"/>
                          <a:ea typeface="+mn-ea"/>
                          <a:cs typeface="+mn-cs"/>
                        </a:rPr>
                        <a:t>2 s</a:t>
                      </a:r>
                      <a:endParaRPr lang="en-US" sz="700" b="1" i="0" u="none" strike="noStrike" baseline="0" dirty="0">
                        <a:solidFill>
                          <a:srgbClr val="FF0000"/>
                        </a:solidFill>
                        <a:latin typeface="+mn-lt"/>
                        <a:ea typeface="+mn-ea"/>
                        <a:cs typeface="+mn-cs"/>
                      </a:endParaRPr>
                    </a:p>
                  </a:txBody>
                  <a:tcPr anchor="ctr">
                    <a:solidFill>
                      <a:schemeClr val="tx2">
                        <a:lumMod val="40000"/>
                        <a:lumOff val="60000"/>
                      </a:schemeClr>
                    </a:solidFill>
                  </a:tcPr>
                </a:tc>
                <a:tc>
                  <a:txBody>
                    <a:bodyPr/>
                    <a:lstStyle/>
                    <a:p>
                      <a:pPr algn="ctr"/>
                      <a:r>
                        <a:rPr lang="en-US" sz="700" b="1" i="0" u="none" strike="noStrike" baseline="0" dirty="0" err="1" smtClean="0">
                          <a:solidFill>
                            <a:schemeClr val="dk1"/>
                          </a:solidFill>
                          <a:latin typeface="+mn-lt"/>
                          <a:ea typeface="+mn-ea"/>
                          <a:cs typeface="+mn-cs"/>
                        </a:rPr>
                        <a:t>Subframe</a:t>
                      </a:r>
                      <a:r>
                        <a:rPr lang="en-US" sz="700" b="1" i="0" u="none" strike="noStrike" baseline="0" dirty="0" smtClean="0">
                          <a:solidFill>
                            <a:schemeClr val="dk1"/>
                          </a:solidFill>
                          <a:latin typeface="+mn-lt"/>
                          <a:ea typeface="+mn-ea"/>
                          <a:cs typeface="+mn-cs"/>
                        </a:rPr>
                        <a:t> sync</a:t>
                      </a:r>
                      <a:endParaRPr lang="en-US" sz="700" b="1" i="0" u="none" strike="noStrike" baseline="0" dirty="0">
                        <a:solidFill>
                          <a:schemeClr val="dk1"/>
                        </a:solidFill>
                        <a:latin typeface="+mn-lt"/>
                        <a:ea typeface="+mn-ea"/>
                        <a:cs typeface="+mn-cs"/>
                      </a:endParaRPr>
                    </a:p>
                  </a:txBody>
                  <a:tcPr anchor="ctr">
                    <a:solidFill>
                      <a:schemeClr val="accent1">
                        <a:lumMod val="40000"/>
                        <a:lumOff val="60000"/>
                      </a:schemeClr>
                    </a:solidFill>
                  </a:tcPr>
                </a:tc>
                <a:tc>
                  <a:txBody>
                    <a:bodyPr/>
                    <a:lstStyle/>
                    <a:p>
                      <a:pPr algn="ctr"/>
                      <a:r>
                        <a:rPr lang="en-US" sz="700" b="1" i="0" u="none" strike="noStrike" baseline="0" dirty="0" smtClean="0">
                          <a:solidFill>
                            <a:srgbClr val="FF0000"/>
                          </a:solidFill>
                          <a:latin typeface="+mn-lt"/>
                          <a:ea typeface="+mn-ea"/>
                          <a:cs typeface="+mn-cs"/>
                        </a:rPr>
                        <a:t>6 s</a:t>
                      </a:r>
                      <a:endParaRPr lang="en-US" sz="700" b="1" i="0" u="none" strike="noStrike" baseline="0" dirty="0">
                        <a:solidFill>
                          <a:srgbClr val="FF0000"/>
                        </a:solidFill>
                        <a:latin typeface="+mn-lt"/>
                        <a:ea typeface="+mn-ea"/>
                        <a:cs typeface="+mn-cs"/>
                      </a:endParaRPr>
                    </a:p>
                  </a:txBody>
                  <a:tcPr anchor="ctr">
                    <a:solidFill>
                      <a:schemeClr val="accent1">
                        <a:lumMod val="40000"/>
                        <a:lumOff val="60000"/>
                      </a:schemeClr>
                    </a:solidFill>
                  </a:tcPr>
                </a:tc>
              </a:tr>
              <a:tr h="307680">
                <a:tc>
                  <a:txBody>
                    <a:bodyPr/>
                    <a:lstStyle/>
                    <a:p>
                      <a:pPr algn="ctr"/>
                      <a:r>
                        <a:rPr lang="en-US" sz="700" b="1" i="0" u="none" strike="noStrike" baseline="0" dirty="0" smtClean="0">
                          <a:solidFill>
                            <a:schemeClr val="dk1"/>
                          </a:solidFill>
                          <a:latin typeface="+mn-lt"/>
                          <a:ea typeface="+mn-ea"/>
                          <a:cs typeface="+mn-cs"/>
                        </a:rPr>
                        <a:t>TOW</a:t>
                      </a:r>
                      <a:endParaRPr lang="en-US" sz="700" b="1"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algn="ctr"/>
                      <a:r>
                        <a:rPr lang="en-US" sz="700" b="1" i="0" u="none" strike="noStrike" baseline="0" dirty="0" smtClean="0">
                          <a:solidFill>
                            <a:srgbClr val="FF0000"/>
                          </a:solidFill>
                          <a:latin typeface="+mn-lt"/>
                          <a:ea typeface="+mn-ea"/>
                          <a:cs typeface="+mn-cs"/>
                        </a:rPr>
                        <a:t>1 week</a:t>
                      </a:r>
                      <a:endParaRPr lang="en-US" sz="700" b="1" i="0" u="none" strike="noStrike" baseline="0" dirty="0">
                        <a:solidFill>
                          <a:srgbClr val="FF0000"/>
                        </a:solidFill>
                        <a:latin typeface="+mn-lt"/>
                        <a:ea typeface="+mn-ea"/>
                        <a:cs typeface="+mn-cs"/>
                      </a:endParaRPr>
                    </a:p>
                  </a:txBody>
                  <a:tcPr anchor="ctr">
                    <a:solidFill>
                      <a:schemeClr val="tx2">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TOW</a:t>
                      </a:r>
                      <a:endParaRPr lang="en-US" sz="700" b="1" i="0" u="none" strike="noStrike" baseline="0" dirty="0">
                        <a:solidFill>
                          <a:schemeClr val="dk1"/>
                        </a:solidFill>
                        <a:latin typeface="+mn-lt"/>
                        <a:ea typeface="+mn-ea"/>
                        <a:cs typeface="+mn-cs"/>
                      </a:endParaRPr>
                    </a:p>
                  </a:txBody>
                  <a:tcPr anchor="ctr">
                    <a:solidFill>
                      <a:schemeClr val="accent1">
                        <a:lumMod val="40000"/>
                        <a:lumOff val="60000"/>
                      </a:schemeClr>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700" b="1" i="0" u="none" strike="noStrike" baseline="0" dirty="0" smtClean="0">
                          <a:solidFill>
                            <a:srgbClr val="FF0000"/>
                          </a:solidFill>
                          <a:latin typeface="+mn-lt"/>
                          <a:ea typeface="+mn-ea"/>
                          <a:cs typeface="+mn-cs"/>
                        </a:rPr>
                        <a:t>1 week</a:t>
                      </a:r>
                    </a:p>
                  </a:txBody>
                  <a:tcPr anchor="ctr">
                    <a:solidFill>
                      <a:schemeClr val="accent1">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Time of Day</a:t>
                      </a:r>
                      <a:endParaRPr lang="en-US" sz="700" b="1" i="0" u="none" strike="noStrike" baseline="0" dirty="0">
                        <a:solidFill>
                          <a:schemeClr val="dk1"/>
                        </a:solidFill>
                        <a:latin typeface="+mn-lt"/>
                        <a:ea typeface="+mn-ea"/>
                        <a:cs typeface="+mn-cs"/>
                      </a:endParaRPr>
                    </a:p>
                  </a:txBody>
                  <a:tcPr anchor="ctr">
                    <a:solidFill>
                      <a:schemeClr val="tx2">
                        <a:lumMod val="40000"/>
                        <a:lumOff val="60000"/>
                      </a:schemeClr>
                    </a:solidFill>
                  </a:tcPr>
                </a:tc>
                <a:tc>
                  <a:txBody>
                    <a:bodyPr/>
                    <a:lstStyle/>
                    <a:p>
                      <a:pPr algn="ctr"/>
                      <a:r>
                        <a:rPr lang="en-US" sz="700" b="1" i="0" u="none" strike="noStrike" baseline="0" dirty="0" smtClean="0">
                          <a:solidFill>
                            <a:srgbClr val="FF0000"/>
                          </a:solidFill>
                          <a:latin typeface="+mn-lt"/>
                          <a:ea typeface="+mn-ea"/>
                          <a:cs typeface="+mn-cs"/>
                        </a:rPr>
                        <a:t>1 day</a:t>
                      </a:r>
                      <a:endParaRPr lang="en-US" sz="700" b="1" i="0" u="none" strike="noStrike" baseline="0" dirty="0">
                        <a:solidFill>
                          <a:srgbClr val="FF0000"/>
                        </a:solidFill>
                        <a:latin typeface="+mn-lt"/>
                        <a:ea typeface="+mn-ea"/>
                        <a:cs typeface="+mn-cs"/>
                      </a:endParaRPr>
                    </a:p>
                  </a:txBody>
                  <a:tcPr anchor="ctr">
                    <a:solidFill>
                      <a:schemeClr val="tx2">
                        <a:lumMod val="40000"/>
                        <a:lumOff val="60000"/>
                      </a:schemeClr>
                    </a:solidFill>
                  </a:tcPr>
                </a:tc>
                <a:tc>
                  <a:txBody>
                    <a:bodyPr/>
                    <a:lstStyle/>
                    <a:p>
                      <a:pPr algn="ctr"/>
                      <a:r>
                        <a:rPr lang="en-US" sz="700" b="1" i="0" u="none" strike="noStrike" baseline="0" dirty="0" smtClean="0">
                          <a:solidFill>
                            <a:schemeClr val="dk1"/>
                          </a:solidFill>
                          <a:latin typeface="+mn-lt"/>
                          <a:ea typeface="+mn-ea"/>
                          <a:cs typeface="+mn-cs"/>
                        </a:rPr>
                        <a:t>TOW</a:t>
                      </a:r>
                      <a:endParaRPr lang="en-US" sz="700" b="1" i="0" u="none" strike="noStrike" baseline="0" dirty="0">
                        <a:solidFill>
                          <a:schemeClr val="dk1"/>
                        </a:solidFill>
                        <a:latin typeface="+mn-lt"/>
                        <a:ea typeface="+mn-ea"/>
                        <a:cs typeface="+mn-cs"/>
                      </a:endParaRPr>
                    </a:p>
                  </a:txBody>
                  <a:tcPr anchor="ctr">
                    <a:solidFill>
                      <a:schemeClr val="accent1">
                        <a:lumMod val="40000"/>
                        <a:lumOff val="60000"/>
                      </a:schemeClr>
                    </a:solidFill>
                  </a:tcPr>
                </a:tc>
                <a:tc>
                  <a:txBody>
                    <a:bodyPr/>
                    <a:lstStyle/>
                    <a:p>
                      <a:pPr algn="ctr"/>
                      <a:r>
                        <a:rPr lang="en-US" sz="700" b="1" i="0" u="none" strike="noStrike" baseline="0" dirty="0" smtClean="0">
                          <a:solidFill>
                            <a:srgbClr val="FF0000"/>
                          </a:solidFill>
                          <a:latin typeface="+mn-lt"/>
                          <a:ea typeface="+mn-ea"/>
                          <a:cs typeface="+mn-cs"/>
                        </a:rPr>
                        <a:t>1 week</a:t>
                      </a:r>
                      <a:endParaRPr lang="en-US" sz="700" b="1" i="0" u="none" strike="noStrike" baseline="0" dirty="0">
                        <a:solidFill>
                          <a:srgbClr val="FF0000"/>
                        </a:solidFill>
                        <a:latin typeface="+mn-lt"/>
                        <a:ea typeface="+mn-ea"/>
                        <a:cs typeface="+mn-cs"/>
                      </a:endParaRPr>
                    </a:p>
                  </a:txBody>
                  <a:tcPr anchor="ctr">
                    <a:solidFill>
                      <a:schemeClr val="accent1">
                        <a:lumMod val="40000"/>
                        <a:lumOff val="60000"/>
                      </a:schemeClr>
                    </a:solidFill>
                  </a:tcPr>
                </a:tc>
              </a:tr>
            </a:tbl>
          </a:graphicData>
        </a:graphic>
      </p:graphicFrame>
      <p:sp>
        <p:nvSpPr>
          <p:cNvPr id="7" name="TextBox 6"/>
          <p:cNvSpPr txBox="1"/>
          <p:nvPr/>
        </p:nvSpPr>
        <p:spPr>
          <a:xfrm>
            <a:off x="7016648" y="6094740"/>
            <a:ext cx="4711065" cy="523220"/>
          </a:xfrm>
          <a:prstGeom prst="rect">
            <a:avLst/>
          </a:prstGeom>
          <a:solidFill>
            <a:schemeClr val="bg1"/>
          </a:solidFill>
        </p:spPr>
        <p:txBody>
          <a:bodyPr wrap="square" rtlCol="0">
            <a:spAutoFit/>
          </a:bodyPr>
          <a:lstStyle/>
          <a:p>
            <a:r>
              <a:rPr lang="en-US" sz="1400" dirty="0" smtClean="0"/>
              <a:t>Values bigger than the propagation time can be used for unambiguous </a:t>
            </a:r>
            <a:r>
              <a:rPr lang="en-US" sz="1400" dirty="0" err="1" smtClean="0"/>
              <a:t>pseudorange</a:t>
            </a:r>
            <a:r>
              <a:rPr lang="en-US" sz="1400" dirty="0" smtClean="0"/>
              <a:t> </a:t>
            </a:r>
            <a:r>
              <a:rPr lang="en-US" sz="1400" dirty="0" smtClean="0"/>
              <a:t>determination </a:t>
            </a:r>
            <a:endParaRPr lang="en-US" sz="1400"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49" y="4745953"/>
            <a:ext cx="1854200" cy="32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1522" y="1706336"/>
            <a:ext cx="2593489" cy="208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a:stretch>
            <a:fillRect/>
          </a:stretch>
        </p:blipFill>
        <p:spPr>
          <a:xfrm>
            <a:off x="4041268" y="4745953"/>
            <a:ext cx="1264034" cy="1800030"/>
          </a:xfrm>
          <a:prstGeom prst="rect">
            <a:avLst/>
          </a:prstGeom>
        </p:spPr>
      </p:pic>
    </p:spTree>
    <p:extLst>
      <p:ext uri="{BB962C8B-B14F-4D97-AF65-F5344CB8AC3E}">
        <p14:creationId xmlns:p14="http://schemas.microsoft.com/office/powerpoint/2010/main" val="377192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520DCBE-BED3-4734-8114-7FD920ACA4E7}" type="slidenum">
              <a:rPr lang="en-GB" smtClean="0"/>
              <a:t>16</a:t>
            </a:fld>
            <a:endParaRPr lang="en-GB"/>
          </a:p>
        </p:txBody>
      </p:sp>
      <p:pic>
        <p:nvPicPr>
          <p:cNvPr id="3" name="Picture 2"/>
          <p:cNvPicPr>
            <a:picLocks noChangeAspect="1"/>
          </p:cNvPicPr>
          <p:nvPr/>
        </p:nvPicPr>
        <p:blipFill>
          <a:blip r:embed="rId2"/>
          <a:stretch>
            <a:fillRect/>
          </a:stretch>
        </p:blipFill>
        <p:spPr>
          <a:xfrm>
            <a:off x="10143116" y="649092"/>
            <a:ext cx="1210684" cy="663924"/>
          </a:xfrm>
          <a:prstGeom prst="rect">
            <a:avLst/>
          </a:prstGeom>
        </p:spPr>
      </p:pic>
      <p:sp>
        <p:nvSpPr>
          <p:cNvPr id="6" name="Rectangle 5"/>
          <p:cNvSpPr/>
          <p:nvPr/>
        </p:nvSpPr>
        <p:spPr>
          <a:xfrm>
            <a:off x="279438" y="6380726"/>
            <a:ext cx="6133089" cy="369332"/>
          </a:xfrm>
          <a:prstGeom prst="rect">
            <a:avLst/>
          </a:prstGeom>
          <a:solidFill>
            <a:schemeClr val="bg1"/>
          </a:solidFill>
        </p:spPr>
        <p:txBody>
          <a:bodyPr wrap="none">
            <a:spAutoFit/>
          </a:bodyPr>
          <a:lstStyle/>
          <a:p>
            <a:r>
              <a:rPr lang="en-GB" dirty="0" smtClean="0"/>
              <a:t>Go to </a:t>
            </a:r>
            <a:r>
              <a:rPr lang="en-GB" dirty="0" smtClean="0">
                <a:hlinkClick r:id="rId3"/>
              </a:rPr>
              <a:t>https</a:t>
            </a:r>
            <a:r>
              <a:rPr lang="en-GB" dirty="0">
                <a:hlinkClick r:id="rId3"/>
              </a:rPr>
              <a:t>://developer.android.com/guide/topics/sensors/gnss</a:t>
            </a:r>
            <a:endParaRPr lang="en-GB" dirty="0"/>
          </a:p>
        </p:txBody>
      </p:sp>
      <p:sp>
        <p:nvSpPr>
          <p:cNvPr id="8" name="Content Placeholder 2"/>
          <p:cNvSpPr txBox="1">
            <a:spLocks/>
          </p:cNvSpPr>
          <p:nvPr/>
        </p:nvSpPr>
        <p:spPr>
          <a:xfrm>
            <a:off x="93449" y="415830"/>
            <a:ext cx="11311377"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b="1" dirty="0" smtClean="0"/>
              <a:t>Android devices </a:t>
            </a:r>
            <a:r>
              <a:rPr lang="en-GB" sz="4000" b="1" dirty="0" smtClean="0"/>
              <a:t>that support </a:t>
            </a:r>
            <a:r>
              <a:rPr lang="en-GB" sz="4000" b="1" dirty="0" smtClean="0"/>
              <a:t>raw </a:t>
            </a:r>
            <a:r>
              <a:rPr lang="en-GB" sz="4000" b="1" dirty="0" smtClean="0"/>
              <a:t>measurements</a:t>
            </a:r>
            <a:endParaRPr lang="en-GB" sz="4000" b="1" dirty="0"/>
          </a:p>
        </p:txBody>
      </p:sp>
      <p:pic>
        <p:nvPicPr>
          <p:cNvPr id="7" name="Picture 6"/>
          <p:cNvPicPr>
            <a:picLocks noChangeAspect="1"/>
          </p:cNvPicPr>
          <p:nvPr/>
        </p:nvPicPr>
        <p:blipFill>
          <a:blip r:embed="rId4"/>
          <a:stretch>
            <a:fillRect/>
          </a:stretch>
        </p:blipFill>
        <p:spPr>
          <a:xfrm>
            <a:off x="279438" y="1093466"/>
            <a:ext cx="3726423" cy="4686606"/>
          </a:xfrm>
          <a:prstGeom prst="rect">
            <a:avLst/>
          </a:prstGeom>
        </p:spPr>
      </p:pic>
      <p:pic>
        <p:nvPicPr>
          <p:cNvPr id="9" name="Picture 8"/>
          <p:cNvPicPr>
            <a:picLocks noChangeAspect="1"/>
          </p:cNvPicPr>
          <p:nvPr/>
        </p:nvPicPr>
        <p:blipFill>
          <a:blip r:embed="rId5"/>
          <a:stretch>
            <a:fillRect/>
          </a:stretch>
        </p:blipFill>
        <p:spPr>
          <a:xfrm>
            <a:off x="4191850" y="1219731"/>
            <a:ext cx="3732012" cy="5005080"/>
          </a:xfrm>
          <a:prstGeom prst="rect">
            <a:avLst/>
          </a:prstGeom>
        </p:spPr>
      </p:pic>
      <p:pic>
        <p:nvPicPr>
          <p:cNvPr id="10" name="Picture 9"/>
          <p:cNvPicPr>
            <a:picLocks noChangeAspect="1"/>
          </p:cNvPicPr>
          <p:nvPr/>
        </p:nvPicPr>
        <p:blipFill>
          <a:blip r:embed="rId6"/>
          <a:stretch>
            <a:fillRect/>
          </a:stretch>
        </p:blipFill>
        <p:spPr>
          <a:xfrm>
            <a:off x="8246731" y="1546278"/>
            <a:ext cx="3470938" cy="4127162"/>
          </a:xfrm>
          <a:prstGeom prst="rect">
            <a:avLst/>
          </a:prstGeom>
        </p:spPr>
      </p:pic>
      <p:pic>
        <p:nvPicPr>
          <p:cNvPr id="11" name="Picture 10"/>
          <p:cNvPicPr>
            <a:picLocks noChangeAspect="1"/>
          </p:cNvPicPr>
          <p:nvPr/>
        </p:nvPicPr>
        <p:blipFill>
          <a:blip r:embed="rId7"/>
          <a:stretch>
            <a:fillRect/>
          </a:stretch>
        </p:blipFill>
        <p:spPr>
          <a:xfrm>
            <a:off x="2828829" y="2893569"/>
            <a:ext cx="7167394" cy="788230"/>
          </a:xfrm>
          <a:prstGeom prst="rect">
            <a:avLst/>
          </a:prstGeom>
        </p:spPr>
      </p:pic>
      <p:sp>
        <p:nvSpPr>
          <p:cNvPr id="12" name="Oval 11"/>
          <p:cNvSpPr/>
          <p:nvPr/>
        </p:nvSpPr>
        <p:spPr>
          <a:xfrm>
            <a:off x="93449" y="1063816"/>
            <a:ext cx="4098401" cy="3911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3" name="Oval 12"/>
          <p:cNvSpPr/>
          <p:nvPr/>
        </p:nvSpPr>
        <p:spPr>
          <a:xfrm>
            <a:off x="2589617" y="2963980"/>
            <a:ext cx="7645819" cy="5298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3504445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04675" y="267175"/>
            <a:ext cx="8976220" cy="1355272"/>
          </a:xfrm>
        </p:spPr>
        <p:txBody>
          <a:bodyPr/>
          <a:lstStyle/>
          <a:p>
            <a:r>
              <a:rPr lang="en-GB" sz="3600" dirty="0"/>
              <a:t>What are the benefits/ main uses of GNSS raw measurements</a:t>
            </a:r>
            <a:r>
              <a:rPr lang="en-GB" sz="3600" dirty="0" smtClean="0"/>
              <a:t>? </a:t>
            </a:r>
            <a:endParaRPr lang="en-GB" sz="3600" dirty="0"/>
          </a:p>
        </p:txBody>
      </p:sp>
      <p:sp>
        <p:nvSpPr>
          <p:cNvPr id="4" name="Slide Number Placeholder 3"/>
          <p:cNvSpPr>
            <a:spLocks noGrp="1"/>
          </p:cNvSpPr>
          <p:nvPr>
            <p:ph type="sldNum" sz="quarter" idx="11"/>
          </p:nvPr>
        </p:nvSpPr>
        <p:spPr>
          <a:xfrm>
            <a:off x="8476426" y="6433218"/>
            <a:ext cx="2057400" cy="365125"/>
          </a:xfrm>
        </p:spPr>
        <p:txBody>
          <a:bodyPr/>
          <a:lstStyle/>
          <a:p>
            <a:fld id="{3520DCBE-BED3-4734-8114-7FD920ACA4E7}" type="slidenum">
              <a:rPr lang="en-GB" smtClean="0"/>
              <a:t>17</a:t>
            </a:fld>
            <a:endParaRPr lang="en-GB"/>
          </a:p>
        </p:txBody>
      </p:sp>
      <p:sp>
        <p:nvSpPr>
          <p:cNvPr id="6" name="Pentagon 5"/>
          <p:cNvSpPr/>
          <p:nvPr/>
        </p:nvSpPr>
        <p:spPr>
          <a:xfrm>
            <a:off x="572594" y="1893405"/>
            <a:ext cx="1676296" cy="4722373"/>
          </a:xfrm>
          <a:prstGeom prst="homePlate">
            <a:avLst>
              <a:gd name="adj" fmla="val 23504"/>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t>Four main </a:t>
            </a:r>
            <a:r>
              <a:rPr lang="en-GB" sz="1600" b="1" dirty="0" smtClean="0"/>
              <a:t>areas of use </a:t>
            </a:r>
            <a:r>
              <a:rPr lang="en-GB" sz="1600" b="1" dirty="0"/>
              <a:t>are enabled by GNSS raw </a:t>
            </a:r>
            <a:r>
              <a:rPr lang="en-GB" sz="1600" b="1" dirty="0" smtClean="0"/>
              <a:t>measurements</a:t>
            </a:r>
            <a:endParaRPr lang="en-GB" sz="1600" b="1" dirty="0"/>
          </a:p>
        </p:txBody>
      </p:sp>
      <p:sp>
        <p:nvSpPr>
          <p:cNvPr id="15" name="Rectangle 14"/>
          <p:cNvSpPr/>
          <p:nvPr/>
        </p:nvSpPr>
        <p:spPr>
          <a:xfrm>
            <a:off x="6814925" y="1893405"/>
            <a:ext cx="4850083" cy="223133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 </a:t>
            </a:r>
            <a:r>
              <a:rPr lang="en-GB" sz="1600" b="1" dirty="0" smtClean="0">
                <a:solidFill>
                  <a:schemeClr val="tx1"/>
                </a:solidFill>
              </a:rPr>
              <a:t>Subject </a:t>
            </a:r>
            <a:r>
              <a:rPr lang="en-GB" sz="1600" b="1" dirty="0">
                <a:solidFill>
                  <a:schemeClr val="tx1"/>
                </a:solidFill>
              </a:rPr>
              <a:t>to hardware limitations</a:t>
            </a:r>
            <a:r>
              <a:rPr lang="en-GB" sz="1600" dirty="0">
                <a:solidFill>
                  <a:schemeClr val="tx1"/>
                </a:solidFill>
              </a:rPr>
              <a:t>, access </a:t>
            </a:r>
            <a:r>
              <a:rPr lang="en-GB" sz="1600" dirty="0" smtClean="0">
                <a:solidFill>
                  <a:schemeClr val="tx1"/>
                </a:solidFill>
              </a:rPr>
              <a:t>to raw </a:t>
            </a:r>
            <a:r>
              <a:rPr lang="en-GB" sz="1600" dirty="0">
                <a:solidFill>
                  <a:schemeClr val="tx1"/>
                </a:solidFill>
              </a:rPr>
              <a:t>measurements means a developer </a:t>
            </a:r>
            <a:r>
              <a:rPr lang="en-GB" sz="1600" dirty="0" smtClean="0">
                <a:solidFill>
                  <a:schemeClr val="tx1"/>
                </a:solidFill>
              </a:rPr>
              <a:t>can employ </a:t>
            </a:r>
            <a:r>
              <a:rPr lang="en-GB" sz="1600" b="1" dirty="0">
                <a:solidFill>
                  <a:schemeClr val="tx1"/>
                </a:solidFill>
              </a:rPr>
              <a:t>advanced positioning </a:t>
            </a:r>
            <a:r>
              <a:rPr lang="en-GB" sz="1600" b="1" dirty="0" smtClean="0">
                <a:solidFill>
                  <a:schemeClr val="tx1"/>
                </a:solidFill>
              </a:rPr>
              <a:t>techniques </a:t>
            </a:r>
            <a:r>
              <a:rPr lang="en-GB" sz="1600" dirty="0" smtClean="0">
                <a:solidFill>
                  <a:schemeClr val="tx1"/>
                </a:solidFill>
              </a:rPr>
              <a:t>(RTK, PPP) and </a:t>
            </a:r>
            <a:r>
              <a:rPr lang="en-GB" sz="1600" dirty="0">
                <a:solidFill>
                  <a:schemeClr val="tx1"/>
                </a:solidFill>
              </a:rPr>
              <a:t>create a solution currently </a:t>
            </a:r>
            <a:r>
              <a:rPr lang="en-GB" sz="1600" dirty="0" smtClean="0">
                <a:solidFill>
                  <a:schemeClr val="tx1"/>
                </a:solidFill>
              </a:rPr>
              <a:t>only available </a:t>
            </a:r>
            <a:r>
              <a:rPr lang="en-GB" sz="1600" dirty="0">
                <a:solidFill>
                  <a:schemeClr val="tx1"/>
                </a:solidFill>
              </a:rPr>
              <a:t>in professional receivers.</a:t>
            </a:r>
            <a:br>
              <a:rPr lang="en-GB" sz="1600" dirty="0">
                <a:solidFill>
                  <a:schemeClr val="tx1"/>
                </a:solidFill>
              </a:rPr>
            </a:br>
            <a:r>
              <a:rPr lang="en-GB" sz="1600" dirty="0">
                <a:solidFill>
                  <a:schemeClr val="tx1"/>
                </a:solidFill>
              </a:rPr>
              <a:t>• It results in a technological push </a:t>
            </a:r>
            <a:r>
              <a:rPr lang="en-GB" sz="1600" dirty="0" smtClean="0">
                <a:solidFill>
                  <a:schemeClr val="tx1"/>
                </a:solidFill>
              </a:rPr>
              <a:t>to develop </a:t>
            </a:r>
            <a:r>
              <a:rPr lang="en-GB" sz="1600" dirty="0">
                <a:solidFill>
                  <a:schemeClr val="tx1"/>
                </a:solidFill>
              </a:rPr>
              <a:t>new applications. </a:t>
            </a:r>
          </a:p>
        </p:txBody>
      </p:sp>
      <p:sp>
        <p:nvSpPr>
          <p:cNvPr id="18" name="Rectangle 17"/>
          <p:cNvSpPr/>
          <p:nvPr/>
        </p:nvSpPr>
        <p:spPr>
          <a:xfrm>
            <a:off x="2351219" y="1887133"/>
            <a:ext cx="4163407" cy="219405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GB" sz="1600" dirty="0" smtClean="0">
              <a:solidFill>
                <a:schemeClr val="tx1"/>
              </a:solidFill>
            </a:endParaRPr>
          </a:p>
          <a:p>
            <a:endParaRPr lang="en-GB" sz="1600" dirty="0" smtClean="0">
              <a:solidFill>
                <a:schemeClr val="tx1"/>
              </a:solidFill>
            </a:endParaRPr>
          </a:p>
          <a:p>
            <a:endParaRPr lang="en-GB" sz="1600" dirty="0">
              <a:solidFill>
                <a:schemeClr val="tx1"/>
              </a:solidFill>
            </a:endParaRPr>
          </a:p>
          <a:p>
            <a:endParaRPr lang="en-GB" sz="1600" dirty="0" smtClean="0">
              <a:solidFill>
                <a:schemeClr val="tx1"/>
              </a:solidFill>
            </a:endParaRPr>
          </a:p>
          <a:p>
            <a:endParaRPr lang="en-GB" sz="1600" dirty="0">
              <a:solidFill>
                <a:schemeClr val="tx1"/>
              </a:solidFill>
            </a:endParaRPr>
          </a:p>
          <a:p>
            <a:endParaRPr lang="en-GB" sz="1600" dirty="0" smtClean="0">
              <a:solidFill>
                <a:schemeClr val="tx1"/>
              </a:solidFill>
            </a:endParaRPr>
          </a:p>
          <a:p>
            <a:endParaRPr lang="en-GB" sz="1600" dirty="0">
              <a:solidFill>
                <a:schemeClr val="tx1"/>
              </a:solidFill>
            </a:endParaRPr>
          </a:p>
          <a:p>
            <a:r>
              <a:rPr lang="en-GB" sz="1600" dirty="0" smtClean="0">
                <a:solidFill>
                  <a:schemeClr val="tx1"/>
                </a:solidFill>
              </a:rPr>
              <a:t>• </a:t>
            </a:r>
            <a:r>
              <a:rPr lang="en-GB" sz="1600" dirty="0">
                <a:solidFill>
                  <a:schemeClr val="tx1"/>
                </a:solidFill>
              </a:rPr>
              <a:t>As the observations are provided in a much more coarse form they can be used for </a:t>
            </a:r>
            <a:r>
              <a:rPr lang="en-GB" sz="1600" b="1" dirty="0">
                <a:solidFill>
                  <a:schemeClr val="tx1"/>
                </a:solidFill>
              </a:rPr>
              <a:t>testing hardware and software solutions and for new post processing algorithms </a:t>
            </a:r>
            <a:r>
              <a:rPr lang="en-GB" sz="1600" dirty="0">
                <a:solidFill>
                  <a:schemeClr val="tx1"/>
                </a:solidFill>
              </a:rPr>
              <a:t>e.g. for modelling </a:t>
            </a:r>
            <a:r>
              <a:rPr lang="en-GB" sz="1600" b="1" dirty="0">
                <a:solidFill>
                  <a:schemeClr val="tx1"/>
                </a:solidFill>
              </a:rPr>
              <a:t>ionosphere or troposphere</a:t>
            </a:r>
            <a:r>
              <a:rPr lang="en-GB" sz="1600" dirty="0" smtClean="0">
                <a:solidFill>
                  <a:schemeClr val="tx1"/>
                </a:solidFill>
              </a:rPr>
              <a:t>.</a:t>
            </a:r>
            <a:endParaRPr lang="en-GB" sz="1600" dirty="0">
              <a:solidFill>
                <a:schemeClr val="tx1"/>
              </a:solidFill>
            </a:endParaRPr>
          </a:p>
          <a:p>
            <a:endParaRPr lang="en-GB" sz="1600" dirty="0">
              <a:solidFill>
                <a:schemeClr val="tx1"/>
              </a:solidFill>
            </a:endParaRPr>
          </a:p>
        </p:txBody>
      </p:sp>
      <p:sp>
        <p:nvSpPr>
          <p:cNvPr id="19" name="Rectangle 18"/>
          <p:cNvSpPr/>
          <p:nvPr/>
        </p:nvSpPr>
        <p:spPr>
          <a:xfrm>
            <a:off x="2351219" y="4345874"/>
            <a:ext cx="4198161" cy="223133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 Access to raw measurements will offer new ways to detect </a:t>
            </a:r>
            <a:r>
              <a:rPr lang="en-GB" sz="1600" b="1" dirty="0">
                <a:solidFill>
                  <a:schemeClr val="tx1"/>
                </a:solidFill>
              </a:rPr>
              <a:t>RF interferences </a:t>
            </a:r>
            <a:r>
              <a:rPr lang="en-GB" sz="1600" dirty="0">
                <a:solidFill>
                  <a:schemeClr val="tx1"/>
                </a:solidFill>
              </a:rPr>
              <a:t>and  to locate the interference source by combining the measurements from multiple devices (crowdsourcing), or </a:t>
            </a:r>
            <a:r>
              <a:rPr lang="en-GB" sz="1600" b="1" dirty="0">
                <a:solidFill>
                  <a:schemeClr val="tx1"/>
                </a:solidFill>
              </a:rPr>
              <a:t>verify the source </a:t>
            </a:r>
            <a:r>
              <a:rPr lang="en-GB" sz="1600" dirty="0">
                <a:solidFill>
                  <a:schemeClr val="tx1"/>
                </a:solidFill>
              </a:rPr>
              <a:t>(OS-NMA).  </a:t>
            </a:r>
          </a:p>
          <a:p>
            <a:r>
              <a:rPr lang="en-GB" sz="1600" dirty="0">
                <a:solidFill>
                  <a:schemeClr val="tx1"/>
                </a:solidFill>
              </a:rPr>
              <a:t>• </a:t>
            </a:r>
            <a:r>
              <a:rPr lang="en-GB" sz="1600" b="1" dirty="0" smtClean="0">
                <a:solidFill>
                  <a:schemeClr val="tx1"/>
                </a:solidFill>
              </a:rPr>
              <a:t>SBAS </a:t>
            </a:r>
            <a:r>
              <a:rPr lang="en-GB" sz="1600" b="1" dirty="0">
                <a:solidFill>
                  <a:schemeClr val="tx1"/>
                </a:solidFill>
              </a:rPr>
              <a:t>corrections </a:t>
            </a:r>
            <a:r>
              <a:rPr lang="en-GB" sz="1600" dirty="0">
                <a:solidFill>
                  <a:schemeClr val="tx1"/>
                </a:solidFill>
              </a:rPr>
              <a:t>can be incorporated </a:t>
            </a:r>
            <a:r>
              <a:rPr lang="en-GB" sz="1600" dirty="0" smtClean="0">
                <a:solidFill>
                  <a:schemeClr val="tx1"/>
                </a:solidFill>
              </a:rPr>
              <a:t>without the </a:t>
            </a:r>
            <a:r>
              <a:rPr lang="en-GB" sz="1600" dirty="0">
                <a:solidFill>
                  <a:schemeClr val="tx1"/>
                </a:solidFill>
              </a:rPr>
              <a:t>need for additional </a:t>
            </a:r>
            <a:r>
              <a:rPr lang="en-GB" sz="1600" dirty="0" smtClean="0">
                <a:solidFill>
                  <a:schemeClr val="tx1"/>
                </a:solidFill>
              </a:rPr>
              <a:t>equipment.</a:t>
            </a:r>
            <a:endParaRPr lang="en-GB" sz="1600" dirty="0">
              <a:solidFill>
                <a:schemeClr val="tx1"/>
              </a:solidFill>
            </a:endParaRPr>
          </a:p>
        </p:txBody>
      </p:sp>
      <p:sp>
        <p:nvSpPr>
          <p:cNvPr id="20" name="Rectangle 19"/>
          <p:cNvSpPr/>
          <p:nvPr/>
        </p:nvSpPr>
        <p:spPr>
          <a:xfrm>
            <a:off x="6814925" y="4345874"/>
            <a:ext cx="4850084" cy="223133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 Raw measurements can be used for </a:t>
            </a:r>
            <a:r>
              <a:rPr lang="en-GB" sz="1600" b="1" dirty="0">
                <a:solidFill>
                  <a:schemeClr val="tx1"/>
                </a:solidFill>
              </a:rPr>
              <a:t>monitoring </a:t>
            </a:r>
            <a:r>
              <a:rPr lang="en-GB" sz="1600" b="1" dirty="0" smtClean="0">
                <a:solidFill>
                  <a:schemeClr val="tx1"/>
                </a:solidFill>
              </a:rPr>
              <a:t>performance</a:t>
            </a:r>
            <a:r>
              <a:rPr lang="en-GB" sz="1600" dirty="0" smtClean="0">
                <a:solidFill>
                  <a:schemeClr val="tx1"/>
                </a:solidFill>
              </a:rPr>
              <a:t> </a:t>
            </a:r>
            <a:r>
              <a:rPr lang="en-GB" sz="1600" dirty="0">
                <a:solidFill>
                  <a:schemeClr val="tx1"/>
                </a:solidFill>
              </a:rPr>
              <a:t>(data, accuracy, Rx clock), testing and to compare solution from single constellations, eliminate specific satellites or test for worst scenario performance. </a:t>
            </a:r>
          </a:p>
          <a:p>
            <a:r>
              <a:rPr lang="en-GB" sz="1600" dirty="0">
                <a:solidFill>
                  <a:schemeClr val="tx1"/>
                </a:solidFill>
              </a:rPr>
              <a:t>• </a:t>
            </a:r>
            <a:r>
              <a:rPr lang="en-GB" sz="1600" b="1" dirty="0">
                <a:solidFill>
                  <a:schemeClr val="tx1"/>
                </a:solidFill>
              </a:rPr>
              <a:t>Education use </a:t>
            </a:r>
            <a:r>
              <a:rPr lang="en-GB" sz="1600" dirty="0">
                <a:solidFill>
                  <a:schemeClr val="tx1"/>
                </a:solidFill>
              </a:rPr>
              <a:t>for understanding GNSS, Signal processing or </a:t>
            </a:r>
            <a:r>
              <a:rPr lang="en-GB" sz="1600" dirty="0" smtClean="0">
                <a:solidFill>
                  <a:schemeClr val="tx1"/>
                </a:solidFill>
              </a:rPr>
              <a:t>orbits in smartphone is not negligible too.</a:t>
            </a:r>
            <a:endParaRPr lang="en-GB" sz="1600" dirty="0">
              <a:solidFill>
                <a:schemeClr val="tx1"/>
              </a:solidFill>
            </a:endParaRPr>
          </a:p>
        </p:txBody>
      </p:sp>
      <p:sp>
        <p:nvSpPr>
          <p:cNvPr id="21" name="Flowchart: Punched Tape 20"/>
          <p:cNvSpPr/>
          <p:nvPr/>
        </p:nvSpPr>
        <p:spPr>
          <a:xfrm rot="21391141">
            <a:off x="2226869" y="1653182"/>
            <a:ext cx="2363922" cy="697363"/>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Scientific use and R&amp;D </a:t>
            </a:r>
            <a:endParaRPr lang="en-GB" dirty="0">
              <a:solidFill>
                <a:schemeClr val="tx1"/>
              </a:solidFill>
            </a:endParaRPr>
          </a:p>
        </p:txBody>
      </p:sp>
      <p:sp>
        <p:nvSpPr>
          <p:cNvPr id="25" name="Flowchart: Punched Tape 24"/>
          <p:cNvSpPr/>
          <p:nvPr/>
        </p:nvSpPr>
        <p:spPr>
          <a:xfrm rot="21227143">
            <a:off x="6566766" y="1678803"/>
            <a:ext cx="1949518" cy="646125"/>
          </a:xfrm>
          <a:prstGeom prst="flowChartPunchedTap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Increased </a:t>
            </a:r>
            <a:r>
              <a:rPr lang="en-GB" dirty="0">
                <a:solidFill>
                  <a:schemeClr val="tx1"/>
                </a:solidFill>
              </a:rPr>
              <a:t>accuracy</a:t>
            </a:r>
          </a:p>
        </p:txBody>
      </p:sp>
      <p:sp>
        <p:nvSpPr>
          <p:cNvPr id="26" name="Flowchart: Punched Tape 25"/>
          <p:cNvSpPr/>
          <p:nvPr/>
        </p:nvSpPr>
        <p:spPr>
          <a:xfrm rot="21232419">
            <a:off x="2299198" y="4196899"/>
            <a:ext cx="2200745" cy="603242"/>
          </a:xfrm>
          <a:prstGeom prst="flowChartPunchedTape">
            <a:avLst/>
          </a:prstGeom>
          <a:solidFill>
            <a:srgbClr val="16D0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Integrity/Robustness</a:t>
            </a:r>
            <a:endParaRPr lang="en-GB" dirty="0">
              <a:solidFill>
                <a:schemeClr val="tx1"/>
              </a:solidFill>
            </a:endParaRPr>
          </a:p>
        </p:txBody>
      </p:sp>
      <p:sp>
        <p:nvSpPr>
          <p:cNvPr id="27" name="Flowchart: Punched Tape 26"/>
          <p:cNvSpPr/>
          <p:nvPr/>
        </p:nvSpPr>
        <p:spPr>
          <a:xfrm rot="21279627">
            <a:off x="6561586" y="4044629"/>
            <a:ext cx="3460176" cy="646125"/>
          </a:xfrm>
          <a:prstGeom prst="flowChartPunchedTap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Testing, performance monitoring and education</a:t>
            </a:r>
            <a:endParaRPr lang="en-GB" dirty="0">
              <a:solidFill>
                <a:schemeClr val="tx1"/>
              </a:solidFill>
            </a:endParaRPr>
          </a:p>
        </p:txBody>
      </p:sp>
      <p:sp>
        <p:nvSpPr>
          <p:cNvPr id="2" name="8-Point Star 1"/>
          <p:cNvSpPr/>
          <p:nvPr/>
        </p:nvSpPr>
        <p:spPr>
          <a:xfrm>
            <a:off x="10906418" y="4345874"/>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3</a:t>
            </a:r>
          </a:p>
          <a:p>
            <a:pPr algn="ctr"/>
            <a:endParaRPr lang="en-GB" dirty="0"/>
          </a:p>
        </p:txBody>
      </p:sp>
      <p:sp>
        <p:nvSpPr>
          <p:cNvPr id="16" name="8-Point Star 15"/>
          <p:cNvSpPr/>
          <p:nvPr/>
        </p:nvSpPr>
        <p:spPr>
          <a:xfrm>
            <a:off x="10906418" y="1893405"/>
            <a:ext cx="552078" cy="569977"/>
          </a:xfrm>
          <a:prstGeom prst="star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22" name="8-Point Star 21"/>
          <p:cNvSpPr/>
          <p:nvPr/>
        </p:nvSpPr>
        <p:spPr>
          <a:xfrm>
            <a:off x="5935787" y="4398858"/>
            <a:ext cx="552078" cy="569977"/>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Tree>
    <p:extLst>
      <p:ext uri="{BB962C8B-B14F-4D97-AF65-F5344CB8AC3E}">
        <p14:creationId xmlns:p14="http://schemas.microsoft.com/office/powerpoint/2010/main" val="1334336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141991"/>
            <a:ext cx="8746580" cy="4176919"/>
          </a:xfrm>
        </p:spPr>
        <p:txBody>
          <a:bodyPr>
            <a:noAutofit/>
          </a:bodyPr>
          <a:lstStyle/>
          <a:p>
            <a:pPr marL="0" indent="0">
              <a:buNone/>
            </a:pPr>
            <a:r>
              <a:rPr lang="en-GB" sz="2000" dirty="0" smtClean="0"/>
              <a:t>Example of app providing high accuracy: </a:t>
            </a:r>
            <a:r>
              <a:rPr lang="en-GB" sz="2000" b="1" dirty="0" smtClean="0"/>
              <a:t>PPP </a:t>
            </a:r>
            <a:r>
              <a:rPr lang="en-GB" sz="2000" b="1" dirty="0" err="1" smtClean="0"/>
              <a:t>WizzLite</a:t>
            </a:r>
            <a:endParaRPr lang="en-GB" sz="2000" b="1" dirty="0" smtClean="0"/>
          </a:p>
          <a:p>
            <a:pPr>
              <a:buFontTx/>
              <a:buChar char="-"/>
            </a:pPr>
            <a:r>
              <a:rPr lang="en-GB" sz="2000" dirty="0" smtClean="0"/>
              <a:t>based </a:t>
            </a:r>
            <a:r>
              <a:rPr lang="en-GB" sz="2000" dirty="0"/>
              <a:t>on raw GNSS measurements, the app </a:t>
            </a:r>
            <a:r>
              <a:rPr lang="en-GB" sz="2000" dirty="0" smtClean="0"/>
              <a:t>uses </a:t>
            </a:r>
            <a:r>
              <a:rPr lang="en-GB" sz="2000" dirty="0"/>
              <a:t>high level algorithms developed by the French Space Agency (CNES PPP-Wizard</a:t>
            </a:r>
            <a:r>
              <a:rPr lang="en-GB" sz="2000" dirty="0" smtClean="0"/>
              <a:t>)</a:t>
            </a:r>
          </a:p>
          <a:p>
            <a:pPr>
              <a:buFontTx/>
              <a:buChar char="-"/>
            </a:pPr>
            <a:r>
              <a:rPr lang="en-GB" sz="2000" dirty="0" smtClean="0"/>
              <a:t>Accuracies </a:t>
            </a:r>
            <a:r>
              <a:rPr lang="en-GB" sz="2000" dirty="0"/>
              <a:t>of 1-2 meters can be reached in kinematic </a:t>
            </a:r>
            <a:r>
              <a:rPr lang="en-GB" sz="2000" dirty="0" smtClean="0"/>
              <a:t>mode and </a:t>
            </a:r>
            <a:r>
              <a:rPr lang="en-GB" sz="2000" dirty="0"/>
              <a:t>sub-meter in static mode </a:t>
            </a:r>
            <a:endParaRPr lang="en-GB" sz="2000" dirty="0" smtClean="0"/>
          </a:p>
          <a:p>
            <a:pPr>
              <a:buFontTx/>
              <a:buChar char="-"/>
            </a:pPr>
            <a:r>
              <a:rPr lang="en-GB" sz="2000" dirty="0" smtClean="0"/>
              <a:t>To </a:t>
            </a:r>
            <a:r>
              <a:rPr lang="en-GB" sz="2000" dirty="0"/>
              <a:t>do so, users need to pull external RTCM streams</a:t>
            </a:r>
            <a:r>
              <a:rPr lang="en-GB" sz="2000" b="1" dirty="0"/>
              <a:t> for orbits/clocks corrections and broadcasts</a:t>
            </a:r>
            <a:r>
              <a:rPr lang="en-GB" sz="2000" dirty="0"/>
              <a:t>, such as ones available from the International GNSS Service Real-Time Service (</a:t>
            </a:r>
            <a:r>
              <a:rPr lang="en-GB" sz="2000" dirty="0">
                <a:hlinkClick r:id="rId2"/>
              </a:rPr>
              <a:t>IGS RTS</a:t>
            </a:r>
            <a:r>
              <a:rPr lang="en-GB" sz="2000" dirty="0" smtClean="0"/>
              <a:t>)</a:t>
            </a:r>
            <a:endParaRPr lang="en-GB" sz="2000" dirty="0"/>
          </a:p>
        </p:txBody>
      </p:sp>
      <p:sp>
        <p:nvSpPr>
          <p:cNvPr id="3" name="Content Placeholder 2"/>
          <p:cNvSpPr>
            <a:spLocks noGrp="1"/>
          </p:cNvSpPr>
          <p:nvPr>
            <p:ph sz="quarter" idx="10"/>
          </p:nvPr>
        </p:nvSpPr>
        <p:spPr/>
        <p:txBody>
          <a:bodyPr/>
          <a:lstStyle/>
          <a:p>
            <a:r>
              <a:rPr lang="en-GB" dirty="0" smtClean="0"/>
              <a:t>High accuracy apps</a:t>
            </a:r>
            <a:endParaRPr lang="en-GB" dirty="0"/>
          </a:p>
        </p:txBody>
      </p:sp>
      <p:sp>
        <p:nvSpPr>
          <p:cNvPr id="4" name="Slide Number Placeholder 3"/>
          <p:cNvSpPr>
            <a:spLocks noGrp="1"/>
          </p:cNvSpPr>
          <p:nvPr>
            <p:ph type="sldNum" sz="quarter" idx="11"/>
          </p:nvPr>
        </p:nvSpPr>
        <p:spPr/>
        <p:txBody>
          <a:bodyPr/>
          <a:lstStyle/>
          <a:p>
            <a:fld id="{3520DCBE-BED3-4734-8114-7FD920ACA4E7}" type="slidenum">
              <a:rPr lang="en-GB" smtClean="0"/>
              <a:t>18</a:t>
            </a:fld>
            <a:endParaRPr lang="en-GB"/>
          </a:p>
        </p:txBody>
      </p:sp>
      <p:sp>
        <p:nvSpPr>
          <p:cNvPr id="5" name="8-Point Star 4"/>
          <p:cNvSpPr/>
          <p:nvPr/>
        </p:nvSpPr>
        <p:spPr>
          <a:xfrm>
            <a:off x="149644" y="743711"/>
            <a:ext cx="552078" cy="569977"/>
          </a:xfrm>
          <a:prstGeom prst="star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pic>
        <p:nvPicPr>
          <p:cNvPr id="7" name="Picture 6"/>
          <p:cNvPicPr>
            <a:picLocks noChangeAspect="1"/>
          </p:cNvPicPr>
          <p:nvPr/>
        </p:nvPicPr>
        <p:blipFill>
          <a:blip r:embed="rId3"/>
          <a:stretch>
            <a:fillRect/>
          </a:stretch>
        </p:blipFill>
        <p:spPr>
          <a:xfrm>
            <a:off x="8814819" y="1992734"/>
            <a:ext cx="2325238" cy="4077218"/>
          </a:xfrm>
          <a:prstGeom prst="rect">
            <a:avLst/>
          </a:prstGeom>
        </p:spPr>
      </p:pic>
    </p:spTree>
    <p:extLst>
      <p:ext uri="{BB962C8B-B14F-4D97-AF65-F5344CB8AC3E}">
        <p14:creationId xmlns:p14="http://schemas.microsoft.com/office/powerpoint/2010/main" val="210448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520DCBE-BED3-4734-8114-7FD920ACA4E7}" type="slidenum">
              <a:rPr lang="en-GB" smtClean="0"/>
              <a:t>19</a:t>
            </a:fld>
            <a:endParaRPr lang="en-GB"/>
          </a:p>
        </p:txBody>
      </p:sp>
      <p:sp>
        <p:nvSpPr>
          <p:cNvPr id="5" name="8-Point Star 4"/>
          <p:cNvSpPr/>
          <p:nvPr/>
        </p:nvSpPr>
        <p:spPr>
          <a:xfrm>
            <a:off x="175417" y="743711"/>
            <a:ext cx="552078" cy="569977"/>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7" name="Content Placeholder 1"/>
          <p:cNvSpPr>
            <a:spLocks noGrp="1"/>
          </p:cNvSpPr>
          <p:nvPr>
            <p:ph idx="1"/>
          </p:nvPr>
        </p:nvSpPr>
        <p:spPr>
          <a:xfrm>
            <a:off x="221194" y="1818257"/>
            <a:ext cx="4485994" cy="2993290"/>
          </a:xfrm>
        </p:spPr>
        <p:txBody>
          <a:bodyPr>
            <a:normAutofit fontScale="92500"/>
          </a:bodyPr>
          <a:lstStyle/>
          <a:p>
            <a:pPr marL="0" indent="0" algn="just">
              <a:buNone/>
            </a:pPr>
            <a:endParaRPr lang="en-GB" sz="1100" dirty="0" smtClean="0">
              <a:solidFill>
                <a:schemeClr val="tx1"/>
              </a:solidFill>
            </a:endParaRPr>
          </a:p>
          <a:p>
            <a:pPr marL="0" indent="0" algn="just">
              <a:buNone/>
            </a:pPr>
            <a:r>
              <a:rPr lang="en-GB" sz="2400" dirty="0" smtClean="0">
                <a:solidFill>
                  <a:schemeClr val="tx1"/>
                </a:solidFill>
              </a:rPr>
              <a:t>“Navigation Message Authentication</a:t>
            </a:r>
            <a:r>
              <a:rPr lang="en-GB" sz="2400" dirty="0">
                <a:solidFill>
                  <a:schemeClr val="tx1"/>
                </a:solidFill>
              </a:rPr>
              <a:t>” is </a:t>
            </a:r>
            <a:r>
              <a:rPr lang="en-GB" sz="2400" dirty="0" smtClean="0">
                <a:solidFill>
                  <a:schemeClr val="tx1"/>
                </a:solidFill>
              </a:rPr>
              <a:t>the </a:t>
            </a:r>
            <a:r>
              <a:rPr lang="en-GB" sz="2400" dirty="0">
                <a:solidFill>
                  <a:schemeClr val="tx1"/>
                </a:solidFill>
              </a:rPr>
              <a:t>ability of the system to guarantee to the users that they are utilising navigation data </a:t>
            </a:r>
            <a:r>
              <a:rPr lang="en-GB" sz="2400" dirty="0" smtClean="0">
                <a:solidFill>
                  <a:schemeClr val="tx1"/>
                </a:solidFill>
              </a:rPr>
              <a:t>that has not been modified and comes from the Galileo satellites </a:t>
            </a:r>
            <a:r>
              <a:rPr lang="en-GB" sz="2400" dirty="0">
                <a:solidFill>
                  <a:schemeClr val="tx1"/>
                </a:solidFill>
              </a:rPr>
              <a:t>and not from any other source</a:t>
            </a:r>
            <a:r>
              <a:rPr lang="en-GB" sz="2400" dirty="0" smtClean="0">
                <a:solidFill>
                  <a:schemeClr val="tx1"/>
                </a:solidFill>
              </a:rPr>
              <a:t>.</a:t>
            </a:r>
            <a:endParaRPr lang="en-GB" sz="2400" dirty="0">
              <a:solidFill>
                <a:schemeClr val="tx1"/>
              </a:solidFill>
            </a:endParaRPr>
          </a:p>
        </p:txBody>
      </p:sp>
      <p:sp>
        <p:nvSpPr>
          <p:cNvPr id="9" name="Slide Number Placeholder 3"/>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20DCBE-BED3-4734-8114-7FD920ACA4E7}" type="slidenum">
              <a:rPr lang="en-GB" smtClean="0"/>
              <a:pPr/>
              <a:t>19</a:t>
            </a:fld>
            <a:endParaRPr lang="en-GB"/>
          </a:p>
        </p:txBody>
      </p:sp>
      <p:grpSp>
        <p:nvGrpSpPr>
          <p:cNvPr id="10" name="Group 9"/>
          <p:cNvGrpSpPr/>
          <p:nvPr/>
        </p:nvGrpSpPr>
        <p:grpSpPr>
          <a:xfrm>
            <a:off x="2105301" y="4517638"/>
            <a:ext cx="1626576" cy="1358062"/>
            <a:chOff x="565241" y="3905852"/>
            <a:chExt cx="2688000" cy="2450499"/>
          </a:xfrm>
        </p:grpSpPr>
        <p:pic>
          <p:nvPicPr>
            <p:cNvPr id="11" name="Picture 2" descr="Image result for satell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41" y="3905852"/>
              <a:ext cx="2221502" cy="22215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l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570" y="5144680"/>
              <a:ext cx="1211671" cy="121167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3" name="Diagram 12"/>
          <p:cNvGraphicFramePr/>
          <p:nvPr>
            <p:extLst>
              <p:ext uri="{D42A27DB-BD31-4B8C-83A1-F6EECF244321}">
                <p14:modId xmlns:p14="http://schemas.microsoft.com/office/powerpoint/2010/main" val="727714766"/>
              </p:ext>
            </p:extLst>
          </p:nvPr>
        </p:nvGraphicFramePr>
        <p:xfrm>
          <a:off x="4200886" y="1648705"/>
          <a:ext cx="5926016" cy="4836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0" y="5875700"/>
            <a:ext cx="3923568" cy="738664"/>
          </a:xfrm>
          <a:prstGeom prst="rect">
            <a:avLst/>
          </a:prstGeom>
          <a:noFill/>
        </p:spPr>
        <p:txBody>
          <a:bodyPr wrap="square" rtlCol="0">
            <a:spAutoFit/>
          </a:bodyPr>
          <a:lstStyle/>
          <a:p>
            <a:pPr marL="176213"/>
            <a:r>
              <a:rPr lang="en-GB" sz="1400" i="1" dirty="0">
                <a:solidFill>
                  <a:srgbClr val="0070C0"/>
                </a:solidFill>
              </a:rPr>
              <a:t>Ref. </a:t>
            </a:r>
            <a:r>
              <a:rPr lang="en-GB" sz="1400" b="1" i="1" dirty="0" smtClean="0">
                <a:solidFill>
                  <a:srgbClr val="0070C0"/>
                </a:solidFill>
              </a:rPr>
              <a:t>Galileo </a:t>
            </a:r>
            <a:r>
              <a:rPr lang="en-GB" sz="1400" b="1" i="1" dirty="0">
                <a:solidFill>
                  <a:srgbClr val="0070C0"/>
                </a:solidFill>
              </a:rPr>
              <a:t>Navigation Message Authentication Specification for Signal-In-Space Testing – v1.0 </a:t>
            </a:r>
            <a:r>
              <a:rPr lang="en-GB" sz="1400" b="1" i="1" dirty="0" smtClean="0">
                <a:solidFill>
                  <a:srgbClr val="0070C0"/>
                </a:solidFill>
              </a:rPr>
              <a:t> </a:t>
            </a:r>
            <a:r>
              <a:rPr lang="en-GB" sz="1400" i="1" dirty="0" smtClean="0">
                <a:solidFill>
                  <a:srgbClr val="0070C0"/>
                </a:solidFill>
              </a:rPr>
              <a:t>(to </a:t>
            </a:r>
            <a:r>
              <a:rPr lang="en-GB" sz="1400" i="1" dirty="0">
                <a:solidFill>
                  <a:srgbClr val="0070C0"/>
                </a:solidFill>
              </a:rPr>
              <a:t>be updated</a:t>
            </a:r>
            <a:r>
              <a:rPr lang="en-GB" sz="1400" i="1" dirty="0" smtClean="0">
                <a:solidFill>
                  <a:srgbClr val="0070C0"/>
                </a:solidFill>
              </a:rPr>
              <a:t>)</a:t>
            </a:r>
            <a:endParaRPr lang="en-GB" sz="1400" i="1" dirty="0">
              <a:solidFill>
                <a:srgbClr val="0070C0"/>
              </a:solidFill>
            </a:endParaRPr>
          </a:p>
        </p:txBody>
      </p:sp>
      <p:sp>
        <p:nvSpPr>
          <p:cNvPr id="15" name="Content Placeholder 2"/>
          <p:cNvSpPr txBox="1">
            <a:spLocks/>
          </p:cNvSpPr>
          <p:nvPr/>
        </p:nvSpPr>
        <p:spPr>
          <a:xfrm>
            <a:off x="727495" y="351063"/>
            <a:ext cx="9399407" cy="135527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4400" b="1" kern="1200" baseline="0">
                <a:solidFill>
                  <a:schemeClr val="tx1">
                    <a:lumMod val="65000"/>
                    <a:lumOff val="35000"/>
                  </a:schemeClr>
                </a:solidFill>
                <a:latin typeface="+mj-lt"/>
                <a:ea typeface="+mn-ea"/>
                <a:cs typeface="+mn-cs"/>
              </a:defRPr>
            </a:lvl1pPr>
            <a:lvl2pPr marL="457200" indent="0" algn="l" defTabSz="914400" rtl="0" eaLnBrk="1" latinLnBrk="0" hangingPunct="1">
              <a:lnSpc>
                <a:spcPct val="100000"/>
              </a:lnSpc>
              <a:spcBef>
                <a:spcPts val="1000"/>
              </a:spcBef>
              <a:spcAft>
                <a:spcPts val="1200"/>
              </a:spcAft>
              <a:buFont typeface="Calibri Light" panose="020F0302020204030204" pitchFamily="34" charset="0"/>
              <a:buNone/>
              <a:defRPr sz="2400" kern="1200">
                <a:solidFill>
                  <a:schemeClr val="tx1">
                    <a:lumMod val="65000"/>
                    <a:lumOff val="35000"/>
                  </a:schemeClr>
                </a:solidFill>
                <a:latin typeface="+mj-lt"/>
                <a:ea typeface="+mn-ea"/>
                <a:cs typeface="+mn-cs"/>
              </a:defRPr>
            </a:lvl2pPr>
            <a:lvl3pPr marL="914400" indent="0" algn="l" defTabSz="914400" rtl="0" eaLnBrk="1" latinLnBrk="0" hangingPunct="1">
              <a:lnSpc>
                <a:spcPct val="100000"/>
              </a:lnSpc>
              <a:spcBef>
                <a:spcPts val="1000"/>
              </a:spcBef>
              <a:spcAft>
                <a:spcPts val="1200"/>
              </a:spcAft>
              <a:buFont typeface="Calibri Light" panose="020F0302020204030204" pitchFamily="34" charset="0"/>
              <a:buNone/>
              <a:defRPr sz="2000" kern="1200">
                <a:solidFill>
                  <a:schemeClr val="tx1">
                    <a:lumMod val="65000"/>
                    <a:lumOff val="35000"/>
                  </a:schemeClr>
                </a:solidFill>
                <a:latin typeface="+mj-lt"/>
                <a:ea typeface="+mn-ea"/>
                <a:cs typeface="+mn-cs"/>
              </a:defRPr>
            </a:lvl3pPr>
            <a:lvl4pPr marL="1371600" indent="0" algn="l" defTabSz="914400" rtl="0" eaLnBrk="1" latinLnBrk="0" hangingPunct="1">
              <a:lnSpc>
                <a:spcPct val="100000"/>
              </a:lnSpc>
              <a:spcBef>
                <a:spcPts val="1000"/>
              </a:spcBef>
              <a:spcAft>
                <a:spcPts val="1200"/>
              </a:spcAft>
              <a:buFont typeface="Calibri Light" panose="020F0302020204030204" pitchFamily="34" charset="0"/>
              <a:buNone/>
              <a:defRPr sz="1800" kern="1200">
                <a:solidFill>
                  <a:schemeClr val="tx1">
                    <a:lumMod val="65000"/>
                    <a:lumOff val="35000"/>
                  </a:schemeClr>
                </a:solidFill>
                <a:latin typeface="+mj-lt"/>
                <a:ea typeface="+mn-ea"/>
                <a:cs typeface="+mn-cs"/>
              </a:defRPr>
            </a:lvl4pPr>
            <a:lvl5pPr marL="1828800" indent="0" algn="l" defTabSz="914400" rtl="0" eaLnBrk="1" latinLnBrk="0" hangingPunct="1">
              <a:lnSpc>
                <a:spcPct val="100000"/>
              </a:lnSpc>
              <a:spcBef>
                <a:spcPts val="1000"/>
              </a:spcBef>
              <a:spcAft>
                <a:spcPts val="1200"/>
              </a:spcAft>
              <a:buFont typeface="Calibri Light" panose="020F0302020204030204" pitchFamily="34" charset="0"/>
              <a:buNone/>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Integrity/robustness: Galileo OS Navigation Message Authentication</a:t>
            </a:r>
            <a:endParaRPr lang="en-GB" dirty="0"/>
          </a:p>
        </p:txBody>
      </p:sp>
      <p:sp>
        <p:nvSpPr>
          <p:cNvPr id="17" name="Rectangle 16"/>
          <p:cNvSpPr/>
          <p:nvPr/>
        </p:nvSpPr>
        <p:spPr>
          <a:xfrm>
            <a:off x="9575939" y="1977936"/>
            <a:ext cx="2392667" cy="1477328"/>
          </a:xfrm>
          <a:prstGeom prst="rect">
            <a:avLst/>
          </a:prstGeom>
          <a:solidFill>
            <a:srgbClr val="FFC000"/>
          </a:solidFill>
        </p:spPr>
        <p:txBody>
          <a:bodyPr wrap="square">
            <a:spAutoFit/>
          </a:bodyPr>
          <a:lstStyle/>
          <a:p>
            <a:r>
              <a:rPr lang="en-GB" dirty="0" smtClean="0"/>
              <a:t>Can be used by apps in near future thanks to access to raw measurement navigation message</a:t>
            </a:r>
            <a:endParaRPr lang="en-GB" dirty="0"/>
          </a:p>
        </p:txBody>
      </p:sp>
    </p:spTree>
    <p:extLst>
      <p:ext uri="{BB962C8B-B14F-4D97-AF65-F5344CB8AC3E}">
        <p14:creationId xmlns:p14="http://schemas.microsoft.com/office/powerpoint/2010/main" val="3686330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GB" dirty="0" smtClean="0"/>
              <a:t>GSA and Galileo HAS</a:t>
            </a:r>
            <a:endParaRPr lang="en-GB" dirty="0"/>
          </a:p>
          <a:p>
            <a:pPr lvl="0"/>
            <a:r>
              <a:rPr lang="en-GB" dirty="0" smtClean="0"/>
              <a:t>Android Raw Measurements</a:t>
            </a:r>
            <a:endParaRPr lang="en-GB" dirty="0"/>
          </a:p>
          <a:p>
            <a:pPr lvl="0"/>
            <a:r>
              <a:rPr lang="en-GB" dirty="0" smtClean="0"/>
              <a:t>Main </a:t>
            </a:r>
            <a:r>
              <a:rPr lang="en-GB" dirty="0"/>
              <a:t>benefits/uses of Raw </a:t>
            </a:r>
            <a:r>
              <a:rPr lang="en-GB" dirty="0" smtClean="0"/>
              <a:t>measurements</a:t>
            </a:r>
            <a:endParaRPr lang="en-GB" dirty="0"/>
          </a:p>
          <a:p>
            <a:pPr lvl="0"/>
            <a:r>
              <a:rPr lang="en-GB" dirty="0"/>
              <a:t>GSA Raw Measurements Task </a:t>
            </a:r>
            <a:r>
              <a:rPr lang="en-GB" dirty="0" smtClean="0"/>
              <a:t>Force</a:t>
            </a:r>
            <a:endParaRPr lang="en-GB" dirty="0"/>
          </a:p>
        </p:txBody>
      </p:sp>
      <p:sp>
        <p:nvSpPr>
          <p:cNvPr id="3" name="Content Placeholder 2"/>
          <p:cNvSpPr>
            <a:spLocks noGrp="1"/>
          </p:cNvSpPr>
          <p:nvPr>
            <p:ph sz="quarter" idx="10"/>
          </p:nvPr>
        </p:nvSpPr>
        <p:spPr/>
        <p:txBody>
          <a:bodyPr/>
          <a:lstStyle/>
          <a:p>
            <a:r>
              <a:rPr lang="en-GB" dirty="0" smtClean="0"/>
              <a:t>Presentation Outline</a:t>
            </a:r>
            <a:endParaRPr lang="en-GB" dirty="0"/>
          </a:p>
        </p:txBody>
      </p:sp>
      <p:sp>
        <p:nvSpPr>
          <p:cNvPr id="4" name="Slide Number Placeholder 3"/>
          <p:cNvSpPr>
            <a:spLocks noGrp="1"/>
          </p:cNvSpPr>
          <p:nvPr>
            <p:ph type="sldNum" sz="quarter" idx="11"/>
          </p:nvPr>
        </p:nvSpPr>
        <p:spPr/>
        <p:txBody>
          <a:bodyPr/>
          <a:lstStyle/>
          <a:p>
            <a:fld id="{3520DCBE-BED3-4734-8114-7FD920ACA4E7}" type="slidenum">
              <a:rPr lang="en-GB" smtClean="0"/>
              <a:t>2</a:t>
            </a:fld>
            <a:endParaRPr lang="en-GB"/>
          </a:p>
        </p:txBody>
      </p:sp>
    </p:spTree>
    <p:extLst>
      <p:ext uri="{BB962C8B-B14F-4D97-AF65-F5344CB8AC3E}">
        <p14:creationId xmlns:p14="http://schemas.microsoft.com/office/powerpoint/2010/main" val="4013444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512" y="1650917"/>
            <a:ext cx="4271513" cy="4176919"/>
          </a:xfrm>
        </p:spPr>
        <p:txBody>
          <a:bodyPr>
            <a:normAutofit fontScale="77500" lnSpcReduction="20000"/>
          </a:bodyPr>
          <a:lstStyle/>
          <a:p>
            <a:pPr marL="0" indent="0">
              <a:buNone/>
            </a:pPr>
            <a:r>
              <a:rPr lang="en-GB" b="1" dirty="0" smtClean="0"/>
              <a:t>GNSS Logger</a:t>
            </a:r>
            <a:r>
              <a:rPr lang="en-GB" dirty="0" smtClean="0"/>
              <a:t>:</a:t>
            </a:r>
          </a:p>
          <a:p>
            <a:r>
              <a:rPr lang="en-GB" dirty="0"/>
              <a:t>The </a:t>
            </a:r>
            <a:r>
              <a:rPr lang="en-GB" b="1" dirty="0"/>
              <a:t>GNSS </a:t>
            </a:r>
            <a:r>
              <a:rPr lang="en-GB" b="1" dirty="0" smtClean="0"/>
              <a:t>Analysis</a:t>
            </a:r>
            <a:r>
              <a:rPr lang="en-GB" dirty="0" smtClean="0"/>
              <a:t> </a:t>
            </a:r>
            <a:r>
              <a:rPr lang="en-GB" dirty="0"/>
              <a:t>reads the GPS/GNSS raw measurements collected by the </a:t>
            </a:r>
            <a:r>
              <a:rPr lang="en-GB" b="1" dirty="0"/>
              <a:t>GNSS Logger </a:t>
            </a:r>
            <a:r>
              <a:rPr lang="en-GB" b="1" dirty="0" smtClean="0"/>
              <a:t>app </a:t>
            </a:r>
            <a:r>
              <a:rPr lang="en-GB" dirty="0" smtClean="0"/>
              <a:t>and </a:t>
            </a:r>
            <a:r>
              <a:rPr lang="en-GB" dirty="0"/>
              <a:t>uses them to </a:t>
            </a:r>
            <a:r>
              <a:rPr lang="en-GB" dirty="0" err="1"/>
              <a:t>analyze</a:t>
            </a:r>
            <a:r>
              <a:rPr lang="en-GB" dirty="0"/>
              <a:t> the GNSS receiver </a:t>
            </a:r>
            <a:r>
              <a:rPr lang="en-GB" dirty="0" smtClean="0"/>
              <a:t>behaviour</a:t>
            </a:r>
          </a:p>
          <a:p>
            <a:r>
              <a:rPr lang="en-GB" dirty="0"/>
              <a:t>The GNSS Analysis app is built on </a:t>
            </a:r>
            <a:r>
              <a:rPr lang="en-GB" dirty="0">
                <a:hlinkClick r:id="rId2"/>
              </a:rPr>
              <a:t>MATLAB</a:t>
            </a:r>
            <a:r>
              <a:rPr lang="en-GB" dirty="0"/>
              <a:t>, but you don't need to have MATLAB to run it. The app is compiled into an executable that installs a copy of the MATLAB Runtime</a:t>
            </a:r>
            <a:endParaRPr lang="en-GB" dirty="0" smtClean="0"/>
          </a:p>
        </p:txBody>
      </p:sp>
      <p:sp>
        <p:nvSpPr>
          <p:cNvPr id="3" name="Content Placeholder 2"/>
          <p:cNvSpPr>
            <a:spLocks noGrp="1"/>
          </p:cNvSpPr>
          <p:nvPr>
            <p:ph sz="quarter" idx="10"/>
          </p:nvPr>
        </p:nvSpPr>
        <p:spPr>
          <a:xfrm>
            <a:off x="879143" y="260682"/>
            <a:ext cx="9274791" cy="1355272"/>
          </a:xfrm>
        </p:spPr>
        <p:txBody>
          <a:bodyPr/>
          <a:lstStyle/>
          <a:p>
            <a:r>
              <a:rPr lang="en-GB" sz="4000" dirty="0" smtClean="0"/>
              <a:t>Education/Testing: Logging and monitoring apps (1)</a:t>
            </a:r>
            <a:endParaRPr lang="en-GB" sz="4000" dirty="0"/>
          </a:p>
        </p:txBody>
      </p:sp>
      <p:sp>
        <p:nvSpPr>
          <p:cNvPr id="4" name="Slide Number Placeholder 3"/>
          <p:cNvSpPr>
            <a:spLocks noGrp="1"/>
          </p:cNvSpPr>
          <p:nvPr>
            <p:ph type="sldNum" sz="quarter" idx="11"/>
          </p:nvPr>
        </p:nvSpPr>
        <p:spPr/>
        <p:txBody>
          <a:bodyPr/>
          <a:lstStyle/>
          <a:p>
            <a:fld id="{3520DCBE-BED3-4734-8114-7FD920ACA4E7}" type="slidenum">
              <a:rPr lang="en-GB" smtClean="0"/>
              <a:t>20</a:t>
            </a:fld>
            <a:endParaRPr lang="en-GB"/>
          </a:p>
        </p:txBody>
      </p:sp>
      <p:sp>
        <p:nvSpPr>
          <p:cNvPr id="7" name="8-Point Star 6"/>
          <p:cNvSpPr/>
          <p:nvPr/>
        </p:nvSpPr>
        <p:spPr>
          <a:xfrm>
            <a:off x="191512" y="743711"/>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3</a:t>
            </a:r>
          </a:p>
          <a:p>
            <a:pPr algn="ctr"/>
            <a:endParaRPr lang="en-GB" dirty="0"/>
          </a:p>
        </p:txBody>
      </p:sp>
      <p:pic>
        <p:nvPicPr>
          <p:cNvPr id="1028" name="Picture 4" descr="GNSS Logger and GNSS An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144" y="1650917"/>
            <a:ext cx="6667500" cy="30194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Shape 1147"/>
          <p:cNvGrpSpPr/>
          <p:nvPr/>
        </p:nvGrpSpPr>
        <p:grpSpPr>
          <a:xfrm>
            <a:off x="4339988" y="4189101"/>
            <a:ext cx="2910110" cy="2532374"/>
            <a:chOff x="267179" y="571625"/>
            <a:chExt cx="4735911" cy="4094026"/>
          </a:xfrm>
        </p:grpSpPr>
        <p:pic>
          <p:nvPicPr>
            <p:cNvPr id="10" name="Shape 1148"/>
            <p:cNvPicPr preferRelativeResize="0"/>
            <p:nvPr/>
          </p:nvPicPr>
          <p:blipFill>
            <a:blip r:embed="rId4">
              <a:alphaModFix/>
            </a:blip>
            <a:stretch>
              <a:fillRect/>
            </a:stretch>
          </p:blipFill>
          <p:spPr>
            <a:xfrm>
              <a:off x="2700200" y="571625"/>
              <a:ext cx="2302889" cy="4094026"/>
            </a:xfrm>
            <a:prstGeom prst="rect">
              <a:avLst/>
            </a:prstGeom>
            <a:noFill/>
            <a:ln>
              <a:noFill/>
            </a:ln>
            <a:effectLst>
              <a:outerShdw blurRad="50800" dist="38100" dir="2700000" algn="tl" rotWithShape="0">
                <a:prstClr val="black">
                  <a:alpha val="40000"/>
                </a:prstClr>
              </a:outerShdw>
            </a:effectLst>
          </p:spPr>
        </p:pic>
        <p:pic>
          <p:nvPicPr>
            <p:cNvPr id="11" name="Shape 1149"/>
            <p:cNvPicPr preferRelativeResize="0"/>
            <p:nvPr/>
          </p:nvPicPr>
          <p:blipFill>
            <a:blip r:embed="rId5">
              <a:alphaModFix/>
            </a:blip>
            <a:stretch>
              <a:fillRect/>
            </a:stretch>
          </p:blipFill>
          <p:spPr>
            <a:xfrm>
              <a:off x="267179" y="571625"/>
              <a:ext cx="2302889" cy="4094026"/>
            </a:xfrm>
            <a:prstGeom prst="rect">
              <a:avLst/>
            </a:prstGeom>
            <a:noFill/>
            <a:ln>
              <a:noFill/>
            </a:ln>
            <a:effectLst>
              <a:outerShdw blurRad="50800" dist="38100" dir="2700000" algn="tl" rotWithShape="0">
                <a:prstClr val="black">
                  <a:alpha val="40000"/>
                </a:prstClr>
              </a:outerShdw>
            </a:effectLst>
          </p:spPr>
        </p:pic>
        <p:sp>
          <p:nvSpPr>
            <p:cNvPr id="12" name="Shape 1150"/>
            <p:cNvSpPr/>
            <p:nvPr/>
          </p:nvSpPr>
          <p:spPr>
            <a:xfrm>
              <a:off x="1160856" y="3435288"/>
              <a:ext cx="591300" cy="3036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151"/>
            <p:cNvSpPr/>
            <p:nvPr/>
          </p:nvSpPr>
          <p:spPr>
            <a:xfrm>
              <a:off x="3370647" y="3435300"/>
              <a:ext cx="891600" cy="3036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 name="Rectangle 7"/>
          <p:cNvSpPr/>
          <p:nvPr/>
        </p:nvSpPr>
        <p:spPr>
          <a:xfrm>
            <a:off x="7289322" y="4946054"/>
            <a:ext cx="2545377" cy="923330"/>
          </a:xfrm>
          <a:prstGeom prst="rect">
            <a:avLst/>
          </a:prstGeom>
        </p:spPr>
        <p:txBody>
          <a:bodyPr wrap="none">
            <a:spAutoFit/>
          </a:bodyPr>
          <a:lstStyle/>
          <a:p>
            <a:r>
              <a:rPr lang="en-GB" dirty="0" smtClean="0"/>
              <a:t>New in 2018: </a:t>
            </a:r>
          </a:p>
          <a:p>
            <a:pPr marL="285750" indent="-285750">
              <a:buFont typeface="Arial" panose="020B0604020202020204" pitchFamily="34" charset="0"/>
              <a:buChar char="•"/>
            </a:pPr>
            <a:r>
              <a:rPr lang="en-GB" b="1" dirty="0" smtClean="0"/>
              <a:t>duty cycling </a:t>
            </a:r>
            <a:r>
              <a:rPr lang="en-GB" dirty="0" smtClean="0"/>
              <a:t>control</a:t>
            </a:r>
          </a:p>
          <a:p>
            <a:pPr marL="285750" indent="-285750">
              <a:buFont typeface="Arial" panose="020B0604020202020204" pitchFamily="34" charset="0"/>
              <a:buChar char="•"/>
            </a:pPr>
            <a:r>
              <a:rPr lang="en-GB" dirty="0" smtClean="0"/>
              <a:t>Analysis on the phone</a:t>
            </a:r>
            <a:endParaRPr lang="en-GB" dirty="0"/>
          </a:p>
        </p:txBody>
      </p:sp>
    </p:spTree>
    <p:extLst>
      <p:ext uri="{BB962C8B-B14F-4D97-AF65-F5344CB8AC3E}">
        <p14:creationId xmlns:p14="http://schemas.microsoft.com/office/powerpoint/2010/main" val="2129349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00721" y="1808882"/>
            <a:ext cx="7730134" cy="5105521"/>
          </a:xfrm>
        </p:spPr>
        <p:txBody>
          <a:bodyPr>
            <a:noAutofit/>
          </a:bodyPr>
          <a:lstStyle/>
          <a:p>
            <a:r>
              <a:rPr lang="en-GB" sz="2400" dirty="0" smtClean="0"/>
              <a:t>Written </a:t>
            </a:r>
            <a:r>
              <a:rPr lang="en-GB" sz="2400" dirty="0"/>
              <a:t>by NSL as part of </a:t>
            </a:r>
            <a:r>
              <a:rPr lang="en-GB" sz="2400" dirty="0" smtClean="0"/>
              <a:t>the H2020 </a:t>
            </a:r>
            <a:r>
              <a:rPr lang="en-GB" sz="2400" dirty="0"/>
              <a:t>FLAMINGO </a:t>
            </a:r>
            <a:r>
              <a:rPr lang="en-GB" sz="2400" dirty="0" smtClean="0"/>
              <a:t>project</a:t>
            </a:r>
            <a:endParaRPr lang="en-GB" sz="2400" dirty="0"/>
          </a:p>
          <a:p>
            <a:r>
              <a:rPr lang="en-GB" sz="2400" dirty="0"/>
              <a:t>An ongoing development as the project </a:t>
            </a:r>
            <a:r>
              <a:rPr lang="en-GB" sz="2400" dirty="0" smtClean="0"/>
              <a:t>progresses</a:t>
            </a:r>
          </a:p>
          <a:p>
            <a:r>
              <a:rPr lang="en-GB" sz="2400" dirty="0" smtClean="0"/>
              <a:t>Includes</a:t>
            </a:r>
            <a:r>
              <a:rPr lang="en-GB" sz="2400" dirty="0"/>
              <a:t>:</a:t>
            </a:r>
          </a:p>
          <a:p>
            <a:pPr lvl="1"/>
            <a:r>
              <a:rPr lang="en-GB" sz="1800" dirty="0"/>
              <a:t>RINEX Observation and Navigation Message File writer. Can choose </a:t>
            </a:r>
            <a:r>
              <a:rPr lang="en-GB" sz="1800" dirty="0" smtClean="0"/>
              <a:t>constellations</a:t>
            </a:r>
          </a:p>
          <a:p>
            <a:pPr lvl="1"/>
            <a:r>
              <a:rPr lang="en-GB" sz="1800" dirty="0" smtClean="0"/>
              <a:t>GNSS </a:t>
            </a:r>
            <a:r>
              <a:rPr lang="en-GB" sz="1800" dirty="0" err="1"/>
              <a:t>skyplot</a:t>
            </a:r>
            <a:r>
              <a:rPr lang="en-GB" sz="1800" dirty="0"/>
              <a:t> and satellite planner in 24-hour </a:t>
            </a:r>
            <a:r>
              <a:rPr lang="en-GB" sz="1800" dirty="0" smtClean="0"/>
              <a:t>timescale</a:t>
            </a:r>
            <a:endParaRPr lang="en-GB" sz="1800" dirty="0"/>
          </a:p>
          <a:p>
            <a:pPr lvl="1"/>
            <a:r>
              <a:rPr lang="en-GB" sz="1800" dirty="0"/>
              <a:t>Signal-to-noise (signal strength) </a:t>
            </a:r>
            <a:r>
              <a:rPr lang="en-GB" sz="1800" dirty="0" smtClean="0"/>
              <a:t>graphic</a:t>
            </a:r>
            <a:endParaRPr lang="en-GB" sz="1800" dirty="0"/>
          </a:p>
          <a:p>
            <a:pPr lvl="1"/>
            <a:r>
              <a:rPr lang="en-GB" sz="1800" dirty="0"/>
              <a:t>Satellites tracked and measured </a:t>
            </a:r>
            <a:r>
              <a:rPr lang="en-GB" sz="1800" dirty="0" smtClean="0"/>
              <a:t>monitor</a:t>
            </a:r>
            <a:endParaRPr lang="en-GB" sz="1800" dirty="0"/>
          </a:p>
          <a:p>
            <a:pPr lvl="1"/>
            <a:r>
              <a:rPr lang="en-GB" sz="1800" dirty="0"/>
              <a:t>File size </a:t>
            </a:r>
            <a:r>
              <a:rPr lang="en-GB" sz="1800" dirty="0" smtClean="0"/>
              <a:t>monitor</a:t>
            </a:r>
            <a:endParaRPr lang="en-GB" sz="1800" dirty="0"/>
          </a:p>
        </p:txBody>
      </p:sp>
      <p:sp>
        <p:nvSpPr>
          <p:cNvPr id="4" name="Slide Number Placeholder 3"/>
          <p:cNvSpPr>
            <a:spLocks noGrp="1"/>
          </p:cNvSpPr>
          <p:nvPr>
            <p:ph type="sldNum" sz="quarter" idx="11"/>
          </p:nvPr>
        </p:nvSpPr>
        <p:spPr/>
        <p:txBody>
          <a:bodyPr/>
          <a:lstStyle/>
          <a:p>
            <a:fld id="{3520DCBE-BED3-4734-8114-7FD920ACA4E7}" type="slidenum">
              <a:rPr lang="en-GB" smtClean="0"/>
              <a:t>21</a:t>
            </a:fld>
            <a:endParaRPr lang="en-GB"/>
          </a:p>
        </p:txBody>
      </p:sp>
      <p:sp>
        <p:nvSpPr>
          <p:cNvPr id="5" name="Content Placeholder 2"/>
          <p:cNvSpPr txBox="1">
            <a:spLocks/>
          </p:cNvSpPr>
          <p:nvPr/>
        </p:nvSpPr>
        <p:spPr>
          <a:xfrm>
            <a:off x="879143" y="260682"/>
            <a:ext cx="9274791" cy="135527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4400" b="1" kern="1200" baseline="0">
                <a:solidFill>
                  <a:schemeClr val="tx1">
                    <a:lumMod val="65000"/>
                    <a:lumOff val="35000"/>
                  </a:schemeClr>
                </a:solidFill>
                <a:latin typeface="+mj-lt"/>
                <a:ea typeface="+mn-ea"/>
                <a:cs typeface="+mn-cs"/>
              </a:defRPr>
            </a:lvl1pPr>
            <a:lvl2pPr marL="457200" indent="0" algn="l" defTabSz="914400" rtl="0" eaLnBrk="1" latinLnBrk="0" hangingPunct="1">
              <a:lnSpc>
                <a:spcPct val="100000"/>
              </a:lnSpc>
              <a:spcBef>
                <a:spcPts val="1000"/>
              </a:spcBef>
              <a:spcAft>
                <a:spcPts val="1200"/>
              </a:spcAft>
              <a:buFont typeface="Calibri Light" panose="020F0302020204030204" pitchFamily="34" charset="0"/>
              <a:buNone/>
              <a:defRPr sz="2400" kern="1200">
                <a:solidFill>
                  <a:schemeClr val="tx1">
                    <a:lumMod val="65000"/>
                    <a:lumOff val="35000"/>
                  </a:schemeClr>
                </a:solidFill>
                <a:latin typeface="+mj-lt"/>
                <a:ea typeface="+mn-ea"/>
                <a:cs typeface="+mn-cs"/>
              </a:defRPr>
            </a:lvl2pPr>
            <a:lvl3pPr marL="914400" indent="0" algn="l" defTabSz="914400" rtl="0" eaLnBrk="1" latinLnBrk="0" hangingPunct="1">
              <a:lnSpc>
                <a:spcPct val="100000"/>
              </a:lnSpc>
              <a:spcBef>
                <a:spcPts val="1000"/>
              </a:spcBef>
              <a:spcAft>
                <a:spcPts val="1200"/>
              </a:spcAft>
              <a:buFont typeface="Calibri Light" panose="020F0302020204030204" pitchFamily="34" charset="0"/>
              <a:buNone/>
              <a:defRPr sz="2000" kern="1200">
                <a:solidFill>
                  <a:schemeClr val="tx1">
                    <a:lumMod val="65000"/>
                    <a:lumOff val="35000"/>
                  </a:schemeClr>
                </a:solidFill>
                <a:latin typeface="+mj-lt"/>
                <a:ea typeface="+mn-ea"/>
                <a:cs typeface="+mn-cs"/>
              </a:defRPr>
            </a:lvl3pPr>
            <a:lvl4pPr marL="1371600" indent="0" algn="l" defTabSz="914400" rtl="0" eaLnBrk="1" latinLnBrk="0" hangingPunct="1">
              <a:lnSpc>
                <a:spcPct val="100000"/>
              </a:lnSpc>
              <a:spcBef>
                <a:spcPts val="1000"/>
              </a:spcBef>
              <a:spcAft>
                <a:spcPts val="1200"/>
              </a:spcAft>
              <a:buFont typeface="Calibri Light" panose="020F0302020204030204" pitchFamily="34" charset="0"/>
              <a:buNone/>
              <a:defRPr sz="1800" kern="1200">
                <a:solidFill>
                  <a:schemeClr val="tx1">
                    <a:lumMod val="65000"/>
                    <a:lumOff val="35000"/>
                  </a:schemeClr>
                </a:solidFill>
                <a:latin typeface="+mj-lt"/>
                <a:ea typeface="+mn-ea"/>
                <a:cs typeface="+mn-cs"/>
              </a:defRPr>
            </a:lvl4pPr>
            <a:lvl5pPr marL="1828800" indent="0" algn="l" defTabSz="914400" rtl="0" eaLnBrk="1" latinLnBrk="0" hangingPunct="1">
              <a:lnSpc>
                <a:spcPct val="100000"/>
              </a:lnSpc>
              <a:spcBef>
                <a:spcPts val="1000"/>
              </a:spcBef>
              <a:spcAft>
                <a:spcPts val="1200"/>
              </a:spcAft>
              <a:buFont typeface="Calibri Light" panose="020F0302020204030204" pitchFamily="34" charset="0"/>
              <a:buNone/>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smtClean="0"/>
              <a:t>Education/Testing: Logging and monitoring apps (2)</a:t>
            </a:r>
            <a:endParaRPr lang="en-GB" sz="4000" dirty="0"/>
          </a:p>
        </p:txBody>
      </p:sp>
      <p:sp>
        <p:nvSpPr>
          <p:cNvPr id="6" name="8-Point Star 5"/>
          <p:cNvSpPr/>
          <p:nvPr/>
        </p:nvSpPr>
        <p:spPr>
          <a:xfrm>
            <a:off x="191512" y="743711"/>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3</a:t>
            </a:r>
          </a:p>
          <a:p>
            <a:pPr algn="ctr"/>
            <a:endParaRPr lang="en-GB" dirty="0"/>
          </a:p>
        </p:txBody>
      </p:sp>
      <p:pic>
        <p:nvPicPr>
          <p:cNvPr id="7" name="Picture 6">
            <a:extLst>
              <a:ext uri="{FF2B5EF4-FFF2-40B4-BE49-F238E27FC236}">
                <a16:creationId xmlns:a16="http://schemas.microsoft.com/office/drawing/2014/main" xmlns="" id="{9CF74C22-9E5F-461C-B4C6-7CB2CB5B26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037" y="2221625"/>
            <a:ext cx="1343025" cy="1343025"/>
          </a:xfrm>
          <a:prstGeom prst="rect">
            <a:avLst/>
          </a:prstGeom>
        </p:spPr>
      </p:pic>
      <p:sp>
        <p:nvSpPr>
          <p:cNvPr id="8" name="Rectangle 7"/>
          <p:cNvSpPr/>
          <p:nvPr/>
        </p:nvSpPr>
        <p:spPr>
          <a:xfrm>
            <a:off x="567835" y="3638002"/>
            <a:ext cx="1127232" cy="369332"/>
          </a:xfrm>
          <a:prstGeom prst="rect">
            <a:avLst/>
          </a:prstGeom>
        </p:spPr>
        <p:txBody>
          <a:bodyPr wrap="none">
            <a:spAutoFit/>
          </a:bodyPr>
          <a:lstStyle/>
          <a:p>
            <a:r>
              <a:rPr lang="en-GB" b="1" dirty="0"/>
              <a:t>RINEX ON</a:t>
            </a:r>
          </a:p>
        </p:txBody>
      </p:sp>
      <p:pic>
        <p:nvPicPr>
          <p:cNvPr id="9" name="Picture 8">
            <a:extLst>
              <a:ext uri="{FF2B5EF4-FFF2-40B4-BE49-F238E27FC236}">
                <a16:creationId xmlns:a16="http://schemas.microsoft.com/office/drawing/2014/main" xmlns="" id="{4AEDE252-253D-4448-94C6-BD7C99BDA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179" y="2022683"/>
            <a:ext cx="2540767" cy="4516229"/>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0" y="1673342"/>
            <a:ext cx="2235100" cy="542031"/>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915234" y="4450018"/>
            <a:ext cx="432435" cy="755650"/>
          </a:xfrm>
          <a:prstGeom prst="rect">
            <a:avLst/>
          </a:prstGeom>
        </p:spPr>
      </p:pic>
    </p:spTree>
    <p:extLst>
      <p:ext uri="{BB962C8B-B14F-4D97-AF65-F5344CB8AC3E}">
        <p14:creationId xmlns:p14="http://schemas.microsoft.com/office/powerpoint/2010/main" val="1231526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3BEF891-D6AD-4B5D-A2DF-3900FD801F8F}"/>
              </a:ext>
            </a:extLst>
          </p:cNvPr>
          <p:cNvSpPr>
            <a:spLocks noGrp="1"/>
          </p:cNvSpPr>
          <p:nvPr>
            <p:ph type="title"/>
          </p:nvPr>
        </p:nvSpPr>
        <p:spPr/>
        <p:txBody>
          <a:bodyPr/>
          <a:lstStyle/>
          <a:p>
            <a:r>
              <a:rPr lang="de-DE" dirty="0"/>
              <a:t>Galileo </a:t>
            </a:r>
            <a:r>
              <a:rPr lang="de-DE" dirty="0" smtClean="0"/>
              <a:t>PVT</a:t>
            </a:r>
            <a:endParaRPr lang="de-DE"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2218792"/>
            <a:ext cx="3060700" cy="431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2" y="2342489"/>
            <a:ext cx="6151129" cy="3800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Marcador de texto 2">
            <a:extLst>
              <a:ext uri="{FF2B5EF4-FFF2-40B4-BE49-F238E27FC236}">
                <a16:creationId xmlns="" xmlns:a16="http://schemas.microsoft.com/office/drawing/2014/main" id="{5B17891B-2106-4873-844A-1975B1BBF3BC}"/>
              </a:ext>
            </a:extLst>
          </p:cNvPr>
          <p:cNvSpPr txBox="1">
            <a:spLocks/>
          </p:cNvSpPr>
          <p:nvPr/>
        </p:nvSpPr>
        <p:spPr>
          <a:xfrm>
            <a:off x="5473701" y="2217537"/>
            <a:ext cx="6553200" cy="1549537"/>
          </a:xfrm>
          <a:prstGeom prst="rect">
            <a:avLst/>
          </a:prstGeom>
        </p:spPr>
        <p:txBody>
          <a:bodyPr>
            <a:normAutofit fontScale="92500" lnSpcReduction="20000"/>
          </a:bodyPr>
          <a:lstStyle>
            <a:lvl1pPr marL="0" marR="0" indent="0" algn="l" defTabSz="1042962" rtl="0" eaLnBrk="1" fontAlgn="base" latinLnBrk="0" hangingPunct="1">
              <a:lnSpc>
                <a:spcPct val="115000"/>
              </a:lnSpc>
              <a:spcBef>
                <a:spcPct val="0"/>
              </a:spcBef>
              <a:spcAft>
                <a:spcPct val="0"/>
              </a:spcAft>
              <a:buClrTx/>
              <a:buSzTx/>
              <a:buFontTx/>
              <a:buNone/>
              <a:tabLst/>
              <a:defRPr sz="1600">
                <a:solidFill>
                  <a:schemeClr val="accent1"/>
                </a:solidFill>
                <a:latin typeface="+mn-lt"/>
                <a:ea typeface="+mn-ea"/>
                <a:cs typeface="+mn-cs"/>
              </a:defRPr>
            </a:lvl1pPr>
            <a:lvl2pPr marL="179384" marR="0" indent="-177796" algn="l" defTabSz="1042962" rtl="0" eaLnBrk="1" fontAlgn="base" latinLnBrk="0" hangingPunct="1">
              <a:lnSpc>
                <a:spcPct val="115000"/>
              </a:lnSpc>
              <a:spcBef>
                <a:spcPct val="0"/>
              </a:spcBef>
              <a:spcAft>
                <a:spcPct val="0"/>
              </a:spcAft>
              <a:buClrTx/>
              <a:buSzTx/>
              <a:buFontTx/>
              <a:buChar char="•"/>
              <a:tabLst/>
              <a:defRPr sz="1400">
                <a:solidFill>
                  <a:schemeClr val="accent1"/>
                </a:solidFill>
                <a:latin typeface="Helvetica Neue Light"/>
                <a:ea typeface="+mn-ea"/>
                <a:cs typeface="+mn-cs"/>
              </a:defRPr>
            </a:lvl2pPr>
            <a:lvl3pPr marL="355591" marR="0" indent="-174620"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3pPr>
            <a:lvl4pPr marL="538149" marR="0" indent="-180971"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4pPr>
            <a:lvl5pPr marL="720707" marR="0" indent="-180971"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defTabSz="914400">
              <a:buFont typeface="Arial" panose="020B0604020202020204" pitchFamily="34" charset="0"/>
              <a:buChar char="•"/>
            </a:pPr>
            <a:r>
              <a:rPr lang="en-US" sz="2000" dirty="0" smtClean="0">
                <a:solidFill>
                  <a:schemeClr val="tx1">
                    <a:lumMod val="75000"/>
                    <a:lumOff val="25000"/>
                  </a:schemeClr>
                </a:solidFill>
              </a:rPr>
              <a:t>Testing campaign done under contract with Airbus D&amp;S</a:t>
            </a:r>
          </a:p>
          <a:p>
            <a:pPr marL="285750" indent="-285750" defTabSz="914400">
              <a:buFont typeface="Arial" panose="020B0604020202020204" pitchFamily="34" charset="0"/>
              <a:buChar char="•"/>
            </a:pPr>
            <a:r>
              <a:rPr lang="en-US" sz="2000" dirty="0" smtClean="0">
                <a:solidFill>
                  <a:schemeClr val="tx1">
                    <a:lumMod val="75000"/>
                    <a:lumOff val="25000"/>
                  </a:schemeClr>
                </a:solidFill>
              </a:rPr>
              <a:t>Galileo </a:t>
            </a:r>
            <a:r>
              <a:rPr lang="en-US" sz="2000" dirty="0">
                <a:solidFill>
                  <a:schemeClr val="tx1">
                    <a:lumMod val="75000"/>
                    <a:lumOff val="25000"/>
                  </a:schemeClr>
                </a:solidFill>
              </a:rPr>
              <a:t>Raw Measurements from Samsung </a:t>
            </a:r>
            <a:r>
              <a:rPr lang="en-US" sz="2000" dirty="0" smtClean="0">
                <a:solidFill>
                  <a:schemeClr val="tx1">
                    <a:lumMod val="75000"/>
                    <a:lumOff val="25000"/>
                  </a:schemeClr>
                </a:solidFill>
              </a:rPr>
              <a:t>S8</a:t>
            </a:r>
            <a:endParaRPr lang="en-US" sz="2000" dirty="0">
              <a:solidFill>
                <a:schemeClr val="tx1">
                  <a:lumMod val="75000"/>
                  <a:lumOff val="25000"/>
                </a:schemeClr>
              </a:solidFill>
            </a:endParaRPr>
          </a:p>
          <a:p>
            <a:pPr marL="285750" indent="-285750" defTabSz="914400">
              <a:buFont typeface="Arial" panose="020B0604020202020204" pitchFamily="34" charset="0"/>
              <a:buChar char="•"/>
            </a:pPr>
            <a:r>
              <a:rPr lang="en-US" sz="2000" dirty="0">
                <a:solidFill>
                  <a:schemeClr val="tx1">
                    <a:lumMod val="75000"/>
                    <a:lumOff val="25000"/>
                  </a:schemeClr>
                </a:solidFill>
              </a:rPr>
              <a:t>Broadcasted Ephemerids &amp; Clocks from Server (IGS)</a:t>
            </a:r>
          </a:p>
          <a:p>
            <a:pPr marL="285750" indent="-285750" defTabSz="914400">
              <a:buFont typeface="Arial" panose="020B0604020202020204" pitchFamily="34" charset="0"/>
              <a:buChar char="•"/>
            </a:pPr>
            <a:r>
              <a:rPr lang="en-US" sz="2000" dirty="0">
                <a:solidFill>
                  <a:schemeClr val="tx1">
                    <a:lumMod val="75000"/>
                    <a:lumOff val="25000"/>
                  </a:schemeClr>
                </a:solidFill>
              </a:rPr>
              <a:t>PVT algorithm implemented in </a:t>
            </a:r>
            <a:r>
              <a:rPr lang="en-US" sz="2000" dirty="0" smtClean="0">
                <a:solidFill>
                  <a:schemeClr val="tx1">
                    <a:lumMod val="75000"/>
                    <a:lumOff val="25000"/>
                  </a:schemeClr>
                </a:solidFill>
              </a:rPr>
              <a:t>Matlab, logging Airbus GNSS Logger</a:t>
            </a:r>
            <a:endParaRPr lang="en-US" sz="2000" dirty="0">
              <a:solidFill>
                <a:schemeClr val="tx1">
                  <a:lumMod val="75000"/>
                  <a:lumOff val="25000"/>
                </a:schemeClr>
              </a:solidFill>
            </a:endParaRPr>
          </a:p>
        </p:txBody>
      </p:sp>
      <p:sp>
        <p:nvSpPr>
          <p:cNvPr id="4" name="Curved Down Arrow 3"/>
          <p:cNvSpPr/>
          <p:nvPr/>
        </p:nvSpPr>
        <p:spPr>
          <a:xfrm>
            <a:off x="2527301" y="1590805"/>
            <a:ext cx="2235200" cy="5771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pic>
        <p:nvPicPr>
          <p:cNvPr id="1026"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96030" y="4127500"/>
            <a:ext cx="1512676" cy="1714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a:stretch>
            <a:fillRect/>
          </a:stretch>
        </p:blipFill>
        <p:spPr>
          <a:xfrm>
            <a:off x="10143116" y="649092"/>
            <a:ext cx="1210684" cy="663924"/>
          </a:xfrm>
          <a:prstGeom prst="rect">
            <a:avLst/>
          </a:prstGeom>
        </p:spPr>
      </p:pic>
      <p:sp>
        <p:nvSpPr>
          <p:cNvPr id="11"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Outputs </a:t>
            </a:r>
            <a:r>
              <a:rPr lang="en-GB" sz="3600" b="1" dirty="0" smtClean="0"/>
              <a:t>of GSA smartphone testing campaign (1)</a:t>
            </a:r>
            <a:endParaRPr lang="en-GB" sz="3600" b="1" dirty="0"/>
          </a:p>
        </p:txBody>
      </p:sp>
      <p:sp>
        <p:nvSpPr>
          <p:cNvPr id="12" name="8-Point Star 11"/>
          <p:cNvSpPr/>
          <p:nvPr/>
        </p:nvSpPr>
        <p:spPr>
          <a:xfrm>
            <a:off x="231961" y="429061"/>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Tree>
    <p:extLst>
      <p:ext uri="{BB962C8B-B14F-4D97-AF65-F5344CB8AC3E}">
        <p14:creationId xmlns:p14="http://schemas.microsoft.com/office/powerpoint/2010/main" val="3598933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3BEF891-D6AD-4B5D-A2DF-3900FD801F8F}"/>
              </a:ext>
            </a:extLst>
          </p:cNvPr>
          <p:cNvSpPr>
            <a:spLocks noGrp="1"/>
          </p:cNvSpPr>
          <p:nvPr>
            <p:ph type="title"/>
          </p:nvPr>
        </p:nvSpPr>
        <p:spPr/>
        <p:txBody>
          <a:bodyPr/>
          <a:lstStyle/>
          <a:p>
            <a:r>
              <a:rPr lang="de-DE" dirty="0"/>
              <a:t>Galileo </a:t>
            </a:r>
            <a:r>
              <a:rPr lang="de-DE" dirty="0" smtClean="0"/>
              <a:t>PVT</a:t>
            </a:r>
            <a:endParaRPr lang="de-DE" dirty="0"/>
          </a:p>
        </p:txBody>
      </p:sp>
      <p:sp>
        <p:nvSpPr>
          <p:cNvPr id="3" name="Marcador de texto 2">
            <a:extLst>
              <a:ext uri="{FF2B5EF4-FFF2-40B4-BE49-F238E27FC236}">
                <a16:creationId xmlns="" xmlns:a16="http://schemas.microsoft.com/office/drawing/2014/main" id="{5B17891B-2106-4873-844A-1975B1BBF3BC}"/>
              </a:ext>
            </a:extLst>
          </p:cNvPr>
          <p:cNvSpPr>
            <a:spLocks noGrp="1"/>
          </p:cNvSpPr>
          <p:nvPr>
            <p:ph type="body" sz="quarter" idx="13"/>
          </p:nvPr>
        </p:nvSpPr>
        <p:spPr>
          <a:xfrm>
            <a:off x="231961" y="1537339"/>
            <a:ext cx="11772900" cy="1549537"/>
          </a:xfrm>
        </p:spPr>
        <p:txBody>
          <a:bodyPr>
            <a:normAutofit/>
          </a:bodyPr>
          <a:lstStyle/>
          <a:p>
            <a:r>
              <a:rPr lang="en-US" sz="2000" b="1" dirty="0" smtClean="0">
                <a:solidFill>
                  <a:schemeClr val="tx1"/>
                </a:solidFill>
                <a:latin typeface="+mn-lt"/>
              </a:rPr>
              <a:t>Galileo-only PVT – Open Sky, Static</a:t>
            </a:r>
          </a:p>
          <a:p>
            <a:pPr marL="582073" lvl="1" indent="-342900"/>
            <a:r>
              <a:rPr lang="en-US" sz="2000" dirty="0" smtClean="0">
                <a:solidFill>
                  <a:schemeClr val="tx1"/>
                </a:solidFill>
                <a:latin typeface="+mn-lt"/>
                <a:sym typeface="Wingdings" panose="05000000000000000000" pitchFamily="2" charset="2"/>
              </a:rPr>
              <a:t>5 Galileo Satellites used for the PVT solution</a:t>
            </a:r>
          </a:p>
          <a:p>
            <a:pPr marL="582073" lvl="1" indent="-342900"/>
            <a:r>
              <a:rPr lang="en-US" sz="2000" dirty="0" smtClean="0">
                <a:solidFill>
                  <a:schemeClr val="tx1"/>
                </a:solidFill>
                <a:latin typeface="+mn-lt"/>
                <a:sym typeface="Wingdings" panose="05000000000000000000" pitchFamily="2" charset="2"/>
              </a:rPr>
              <a:t>2.9 meters accuracy (50%) </a:t>
            </a:r>
          </a:p>
          <a:p>
            <a:pPr marL="582073" lvl="1" indent="-342900"/>
            <a:r>
              <a:rPr lang="en-US" sz="2000" dirty="0" smtClean="0">
                <a:solidFill>
                  <a:schemeClr val="tx1"/>
                </a:solidFill>
                <a:latin typeface="+mn-lt"/>
                <a:sym typeface="Wingdings" panose="05000000000000000000" pitchFamily="2" charset="2"/>
              </a:rPr>
              <a:t>8.4 meters accuracy (95%)</a:t>
            </a:r>
          </a:p>
          <a:p>
            <a:pPr marL="620163" lvl="1" indent="-380990">
              <a:buFont typeface="Wingdings" panose="05000000000000000000" pitchFamily="2" charset="2"/>
              <a:buChar char="Ø"/>
            </a:pPr>
            <a:endParaRPr lang="en-US" sz="2000" dirty="0" smtClean="0">
              <a:solidFill>
                <a:schemeClr val="tx1"/>
              </a:solidFill>
              <a:latin typeface="+mn-lt"/>
              <a:sym typeface="Wingdings" panose="05000000000000000000" pitchFamily="2" charset="2"/>
            </a:endParaRPr>
          </a:p>
          <a:p>
            <a:pPr marL="620163" lvl="1" indent="-380990">
              <a:buFont typeface="Wingdings" panose="05000000000000000000" pitchFamily="2" charset="2"/>
              <a:buChar char="Ø"/>
            </a:pPr>
            <a:endParaRPr lang="en-US" sz="2000" dirty="0" smtClean="0">
              <a:solidFill>
                <a:schemeClr val="tx1"/>
              </a:solidFill>
              <a:latin typeface="+mn-lt"/>
              <a:sym typeface="Wingdings" panose="05000000000000000000" pitchFamily="2" charset="2"/>
            </a:endParaRPr>
          </a:p>
          <a:p>
            <a:pPr marL="855100" lvl="2" indent="-380990">
              <a:buFont typeface="Wingdings" panose="05000000000000000000" pitchFamily="2" charset="2"/>
              <a:buChar char="Ø"/>
            </a:pPr>
            <a:endParaRPr lang="en-US" sz="2000" dirty="0">
              <a:solidFill>
                <a:schemeClr val="tx1"/>
              </a:solidFill>
              <a:latin typeface="+mn-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997916"/>
            <a:ext cx="5149849" cy="386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827" y="2946558"/>
            <a:ext cx="5277881" cy="395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10143116" y="649092"/>
            <a:ext cx="1210684" cy="663924"/>
          </a:xfrm>
          <a:prstGeom prst="rect">
            <a:avLst/>
          </a:prstGeom>
        </p:spPr>
      </p:pic>
      <p:sp>
        <p:nvSpPr>
          <p:cNvPr id="9" name="8-Point Star 8"/>
          <p:cNvSpPr/>
          <p:nvPr/>
        </p:nvSpPr>
        <p:spPr>
          <a:xfrm>
            <a:off x="231961" y="429061"/>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11"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Outputs </a:t>
            </a:r>
            <a:r>
              <a:rPr lang="en-GB" sz="3600" b="1" dirty="0" smtClean="0"/>
              <a:t>of GSA smartphone testing campaign (2)</a:t>
            </a:r>
            <a:endParaRPr lang="en-GB" sz="3600" b="1" dirty="0"/>
          </a:p>
        </p:txBody>
      </p:sp>
    </p:spTree>
    <p:extLst>
      <p:ext uri="{BB962C8B-B14F-4D97-AF65-F5344CB8AC3E}">
        <p14:creationId xmlns:p14="http://schemas.microsoft.com/office/powerpoint/2010/main" val="3008936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3BEF891-D6AD-4B5D-A2DF-3900FD801F8F}"/>
              </a:ext>
            </a:extLst>
          </p:cNvPr>
          <p:cNvSpPr>
            <a:spLocks noGrp="1"/>
          </p:cNvSpPr>
          <p:nvPr>
            <p:ph type="title"/>
          </p:nvPr>
        </p:nvSpPr>
        <p:spPr/>
        <p:txBody>
          <a:bodyPr/>
          <a:lstStyle/>
          <a:p>
            <a:r>
              <a:rPr lang="de-DE" dirty="0"/>
              <a:t>Galileo </a:t>
            </a:r>
            <a:r>
              <a:rPr lang="de-DE" dirty="0" smtClean="0"/>
              <a:t>PVT</a:t>
            </a:r>
            <a:endParaRPr lang="de-DE" dirty="0"/>
          </a:p>
        </p:txBody>
      </p:sp>
      <p:sp>
        <p:nvSpPr>
          <p:cNvPr id="3" name="Marcador de texto 2">
            <a:extLst>
              <a:ext uri="{FF2B5EF4-FFF2-40B4-BE49-F238E27FC236}">
                <a16:creationId xmlns="" xmlns:a16="http://schemas.microsoft.com/office/drawing/2014/main" id="{5B17891B-2106-4873-844A-1975B1BBF3BC}"/>
              </a:ext>
            </a:extLst>
          </p:cNvPr>
          <p:cNvSpPr>
            <a:spLocks noGrp="1"/>
          </p:cNvSpPr>
          <p:nvPr>
            <p:ph type="body" sz="quarter" idx="13"/>
          </p:nvPr>
        </p:nvSpPr>
        <p:spPr>
          <a:xfrm>
            <a:off x="124883" y="1475566"/>
            <a:ext cx="11772900" cy="1549537"/>
          </a:xfrm>
        </p:spPr>
        <p:txBody>
          <a:bodyPr>
            <a:normAutofit/>
          </a:bodyPr>
          <a:lstStyle/>
          <a:p>
            <a:r>
              <a:rPr lang="en-US" sz="2000" b="1" dirty="0" smtClean="0">
                <a:solidFill>
                  <a:schemeClr val="tx1"/>
                </a:solidFill>
                <a:latin typeface="+mn-lt"/>
              </a:rPr>
              <a:t>GPS vs GPS + Galileo PVT -  Open Sky, Static </a:t>
            </a:r>
          </a:p>
          <a:p>
            <a:pPr marL="582073" lvl="1" indent="-342900"/>
            <a:r>
              <a:rPr lang="en-US" sz="2000" dirty="0" smtClean="0">
                <a:solidFill>
                  <a:schemeClr val="tx1"/>
                </a:solidFill>
                <a:latin typeface="+mn-lt"/>
                <a:sym typeface="Wingdings" panose="05000000000000000000" pitchFamily="2" charset="2"/>
              </a:rPr>
              <a:t>5 Galileo Satellites used for the PVT solution</a:t>
            </a:r>
          </a:p>
          <a:p>
            <a:pPr marL="817009" lvl="2" indent="-342900"/>
            <a:r>
              <a:rPr lang="en-US" sz="2000" dirty="0" smtClean="0">
                <a:solidFill>
                  <a:schemeClr val="tx1"/>
                </a:solidFill>
                <a:latin typeface="+mn-lt"/>
              </a:rPr>
              <a:t>GPS </a:t>
            </a:r>
            <a:r>
              <a:rPr lang="en-US" sz="2000" dirty="0">
                <a:solidFill>
                  <a:schemeClr val="tx1"/>
                </a:solidFill>
                <a:latin typeface="+mn-lt"/>
              </a:rPr>
              <a:t>alone 6.7 meters </a:t>
            </a:r>
            <a:r>
              <a:rPr lang="en-US" sz="2000" dirty="0" smtClean="0">
                <a:solidFill>
                  <a:schemeClr val="tx1"/>
                </a:solidFill>
                <a:latin typeface="+mn-lt"/>
              </a:rPr>
              <a:t>error</a:t>
            </a:r>
          </a:p>
          <a:p>
            <a:pPr marL="817009" lvl="2" indent="-342900"/>
            <a:r>
              <a:rPr lang="en-US" sz="2000" b="1" dirty="0" smtClean="0">
                <a:solidFill>
                  <a:schemeClr val="tx1"/>
                </a:solidFill>
                <a:latin typeface="+mn-lt"/>
              </a:rPr>
              <a:t>Galileo </a:t>
            </a:r>
            <a:r>
              <a:rPr lang="en-US" sz="2000" b="1" dirty="0">
                <a:solidFill>
                  <a:schemeClr val="tx1"/>
                </a:solidFill>
                <a:latin typeface="+mn-lt"/>
              </a:rPr>
              <a:t>increases the accuracy up to 4.5 meters</a:t>
            </a:r>
          </a:p>
          <a:p>
            <a:pPr marL="620163" lvl="1" indent="-380990">
              <a:buFont typeface="Wingdings" panose="05000000000000000000" pitchFamily="2" charset="2"/>
              <a:buChar char="Ø"/>
            </a:pPr>
            <a:endParaRPr lang="en-US" sz="2000" dirty="0" smtClean="0">
              <a:solidFill>
                <a:schemeClr val="tx1"/>
              </a:solidFill>
              <a:latin typeface="+mn-lt"/>
              <a:sym typeface="Wingdings" panose="05000000000000000000" pitchFamily="2" charset="2"/>
            </a:endParaRPr>
          </a:p>
          <a:p>
            <a:pPr marL="620163" lvl="1" indent="-380990">
              <a:buFont typeface="Wingdings" panose="05000000000000000000" pitchFamily="2" charset="2"/>
              <a:buChar char="Ø"/>
            </a:pPr>
            <a:endParaRPr lang="en-US" sz="2000" dirty="0" smtClean="0">
              <a:solidFill>
                <a:schemeClr val="tx1"/>
              </a:solidFill>
              <a:latin typeface="+mn-lt"/>
              <a:sym typeface="Wingdings" panose="05000000000000000000" pitchFamily="2" charset="2"/>
            </a:endParaRPr>
          </a:p>
          <a:p>
            <a:pPr marL="855100" lvl="2" indent="-380990">
              <a:buFont typeface="Wingdings" panose="05000000000000000000" pitchFamily="2" charset="2"/>
              <a:buChar char="Ø"/>
            </a:pPr>
            <a:endParaRPr lang="en-US" sz="2000" dirty="0">
              <a:solidFill>
                <a:schemeClr val="tx1"/>
              </a:solidFill>
              <a:latin typeface="+mn-lt"/>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25" y="2961172"/>
            <a:ext cx="5193176" cy="389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3082903"/>
            <a:ext cx="4826000" cy="361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10143116" y="649092"/>
            <a:ext cx="1210684" cy="663924"/>
          </a:xfrm>
          <a:prstGeom prst="rect">
            <a:avLst/>
          </a:prstGeom>
        </p:spPr>
      </p:pic>
      <p:sp>
        <p:nvSpPr>
          <p:cNvPr id="10" name="8-Point Star 9"/>
          <p:cNvSpPr/>
          <p:nvPr/>
        </p:nvSpPr>
        <p:spPr>
          <a:xfrm>
            <a:off x="231961" y="429061"/>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13"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Outputs </a:t>
            </a:r>
            <a:r>
              <a:rPr lang="en-GB" sz="3600" b="1" dirty="0" smtClean="0"/>
              <a:t>of GSA smartphone testing campaign (3)</a:t>
            </a:r>
            <a:endParaRPr lang="en-GB" sz="3600" b="1" dirty="0"/>
          </a:p>
        </p:txBody>
      </p:sp>
    </p:spTree>
    <p:extLst>
      <p:ext uri="{BB962C8B-B14F-4D97-AF65-F5344CB8AC3E}">
        <p14:creationId xmlns:p14="http://schemas.microsoft.com/office/powerpoint/2010/main" val="1175296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32619" y="328309"/>
            <a:ext cx="9185518" cy="1168555"/>
          </a:xfrm>
        </p:spPr>
        <p:txBody>
          <a:bodyPr>
            <a:noAutofit/>
          </a:bodyPr>
          <a:lstStyle/>
          <a:p>
            <a:pPr marL="0" indent="0">
              <a:buNone/>
            </a:pPr>
            <a:r>
              <a:rPr lang="en-GB" sz="3400" b="1" dirty="0">
                <a:ea typeface="+mj-ea"/>
                <a:cs typeface="+mj-cs"/>
              </a:rPr>
              <a:t>Galileo is used today on the majority of professional devices and increasingly many consumer platforms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2821" y="1613691"/>
            <a:ext cx="3599608" cy="3005647"/>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95955" y="4002450"/>
            <a:ext cx="858753" cy="70246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2772" y="4976634"/>
            <a:ext cx="766435" cy="350227"/>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66313" y="5241048"/>
            <a:ext cx="961595" cy="193568"/>
          </a:xfrm>
          <a:prstGeom prst="rect">
            <a:avLst/>
          </a:prstGeom>
        </p:spPr>
      </p:pic>
      <p:pic>
        <p:nvPicPr>
          <p:cNvPr id="21" name="Pictur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9787" y="4945752"/>
            <a:ext cx="1155056" cy="252161"/>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2456" y="5543081"/>
            <a:ext cx="1220730" cy="289665"/>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67255" y="3231440"/>
            <a:ext cx="929254" cy="170897"/>
          </a:xfrm>
          <a:prstGeom prst="rect">
            <a:avLst/>
          </a:prstGeom>
        </p:spPr>
      </p:pic>
      <p:pic>
        <p:nvPicPr>
          <p:cNvPr id="26" name="Picture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8477" y="5497831"/>
            <a:ext cx="894145" cy="191057"/>
          </a:xfrm>
          <a:prstGeom prst="rect">
            <a:avLst/>
          </a:prstGeom>
        </p:spPr>
      </p:pic>
      <p:pic>
        <p:nvPicPr>
          <p:cNvPr id="27" name="Picture 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62760" y="3943142"/>
            <a:ext cx="1266854" cy="198423"/>
          </a:xfrm>
          <a:prstGeom prst="rect">
            <a:avLst/>
          </a:prstGeom>
        </p:spPr>
      </p:pic>
      <p:pic>
        <p:nvPicPr>
          <p:cNvPr id="28" name="Picture 2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42866" y="2456911"/>
            <a:ext cx="473171" cy="434102"/>
          </a:xfrm>
          <a:prstGeom prst="rect">
            <a:avLst/>
          </a:prstGeom>
        </p:spPr>
      </p:pic>
      <p:pic>
        <p:nvPicPr>
          <p:cNvPr id="29" name="Picture 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879443" y="4706831"/>
            <a:ext cx="891872" cy="466746"/>
          </a:xfrm>
          <a:prstGeom prst="rect">
            <a:avLst/>
          </a:prstGeom>
        </p:spPr>
      </p:pic>
      <p:pic>
        <p:nvPicPr>
          <p:cNvPr id="30" name="Picture 29"/>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7697302" y="2533826"/>
            <a:ext cx="1182143" cy="313797"/>
          </a:xfrm>
          <a:prstGeom prst="rect">
            <a:avLst/>
          </a:prstGeom>
        </p:spPr>
      </p:pic>
      <p:pic>
        <p:nvPicPr>
          <p:cNvPr id="31" name="Picture 3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21923" y="4306422"/>
            <a:ext cx="867112" cy="339305"/>
          </a:xfrm>
          <a:prstGeom prst="rect">
            <a:avLst/>
          </a:prstGeom>
        </p:spPr>
      </p:pic>
      <p:pic>
        <p:nvPicPr>
          <p:cNvPr id="32" name="Picture 3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98058" y="3711750"/>
            <a:ext cx="1010507" cy="310418"/>
          </a:xfrm>
          <a:prstGeom prst="rect">
            <a:avLst/>
          </a:prstGeom>
        </p:spPr>
      </p:pic>
      <p:pic>
        <p:nvPicPr>
          <p:cNvPr id="33" name="Picture 3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662762" y="4528194"/>
            <a:ext cx="975361" cy="329037"/>
          </a:xfrm>
          <a:prstGeom prst="rect">
            <a:avLst/>
          </a:prstGeom>
        </p:spPr>
      </p:pic>
      <p:pic>
        <p:nvPicPr>
          <p:cNvPr id="35" name="Picture 3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016842" y="4423482"/>
            <a:ext cx="1019937" cy="261523"/>
          </a:xfrm>
          <a:prstGeom prst="rect">
            <a:avLst/>
          </a:prstGeom>
        </p:spPr>
      </p:pic>
      <p:pic>
        <p:nvPicPr>
          <p:cNvPr id="3" name="Picture 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960217" y="3290253"/>
            <a:ext cx="661109" cy="438646"/>
          </a:xfrm>
          <a:prstGeom prst="rect">
            <a:avLst/>
          </a:prstGeom>
        </p:spPr>
      </p:pic>
      <p:pic>
        <p:nvPicPr>
          <p:cNvPr id="6" name="Picture 5"/>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58951" y="2815212"/>
            <a:ext cx="561067" cy="481052"/>
          </a:xfrm>
          <a:prstGeom prst="rect">
            <a:avLst/>
          </a:prstGeom>
        </p:spPr>
      </p:pic>
      <p:pic>
        <p:nvPicPr>
          <p:cNvPr id="7" name="Picture 6"/>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61158" y="3777408"/>
            <a:ext cx="833411" cy="150014"/>
          </a:xfrm>
          <a:prstGeom prst="rect">
            <a:avLst/>
          </a:prstGeom>
        </p:spPr>
      </p:pic>
      <p:pic>
        <p:nvPicPr>
          <p:cNvPr id="8" name="Picture 7"/>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1860560" y="2581076"/>
            <a:ext cx="1347388" cy="482637"/>
          </a:xfrm>
          <a:prstGeom prst="rect">
            <a:avLst/>
          </a:prstGeom>
        </p:spPr>
      </p:pic>
      <p:pic>
        <p:nvPicPr>
          <p:cNvPr id="9" name="Picture 8"/>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184073" y="2969874"/>
            <a:ext cx="522917" cy="541220"/>
          </a:xfrm>
          <a:prstGeom prst="rect">
            <a:avLst/>
          </a:prstGeom>
        </p:spPr>
      </p:pic>
      <p:pic>
        <p:nvPicPr>
          <p:cNvPr id="15362" name="Picture 2" descr="https://encrypted-tbn0.gstatic.com/images?q=tbn:ANd9GcQrEiIWpkzIcyPEnxzXWjLO-Prrb5bnCeavAxY9L1exePB3aZHFVkfZrA"/>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628998" y="2456911"/>
            <a:ext cx="347982" cy="4311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Chart 24"/>
          <p:cNvGraphicFramePr>
            <a:graphicFrameLocks/>
          </p:cNvGraphicFramePr>
          <p:nvPr>
            <p:extLst>
              <p:ext uri="{D42A27DB-BD31-4B8C-83A1-F6EECF244321}">
                <p14:modId xmlns:p14="http://schemas.microsoft.com/office/powerpoint/2010/main" val="3762147234"/>
              </p:ext>
            </p:extLst>
          </p:nvPr>
        </p:nvGraphicFramePr>
        <p:xfrm>
          <a:off x="3973311" y="4615427"/>
          <a:ext cx="2914576" cy="2242573"/>
        </p:xfrm>
        <a:graphic>
          <a:graphicData uri="http://schemas.openxmlformats.org/drawingml/2006/chart">
            <c:chart xmlns:c="http://schemas.openxmlformats.org/drawingml/2006/chart" xmlns:r="http://schemas.openxmlformats.org/officeDocument/2006/relationships" r:id="rId25"/>
          </a:graphicData>
        </a:graphic>
      </p:graphicFrame>
    </p:spTree>
    <p:extLst>
      <p:ext uri="{BB962C8B-B14F-4D97-AF65-F5344CB8AC3E}">
        <p14:creationId xmlns:p14="http://schemas.microsoft.com/office/powerpoint/2010/main" val="172475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09585" indent="-609585"/>
            <a:r>
              <a:rPr lang="en-US" dirty="0"/>
              <a:t>Galileo usage in PVT</a:t>
            </a:r>
          </a:p>
        </p:txBody>
      </p:sp>
      <p:sp>
        <p:nvSpPr>
          <p:cNvPr id="8" name="Marcador de texto 2">
            <a:extLst>
              <a:ext uri="{FF2B5EF4-FFF2-40B4-BE49-F238E27FC236}">
                <a16:creationId xmlns="" xmlns:a16="http://schemas.microsoft.com/office/drawing/2014/main" id="{5B17891B-2106-4873-844A-1975B1BBF3BC}"/>
              </a:ext>
            </a:extLst>
          </p:cNvPr>
          <p:cNvSpPr txBox="1">
            <a:spLocks/>
          </p:cNvSpPr>
          <p:nvPr/>
        </p:nvSpPr>
        <p:spPr>
          <a:xfrm>
            <a:off x="5511583" y="1126619"/>
            <a:ext cx="4995265" cy="5731381"/>
          </a:xfrm>
          <a:prstGeom prst="rect">
            <a:avLst/>
          </a:prstGeom>
        </p:spPr>
        <p:txBody>
          <a:bodyPr>
            <a:normAutofit/>
          </a:bodyPr>
          <a:lstStyle>
            <a:lvl1pPr marL="0" marR="0" indent="0" algn="l" defTabSz="1042962" rtl="0" eaLnBrk="1" fontAlgn="base" latinLnBrk="0" hangingPunct="1">
              <a:lnSpc>
                <a:spcPct val="115000"/>
              </a:lnSpc>
              <a:spcBef>
                <a:spcPct val="0"/>
              </a:spcBef>
              <a:spcAft>
                <a:spcPct val="0"/>
              </a:spcAft>
              <a:buClrTx/>
              <a:buSzTx/>
              <a:buFontTx/>
              <a:buNone/>
              <a:tabLst/>
              <a:defRPr sz="1600">
                <a:solidFill>
                  <a:schemeClr val="accent1"/>
                </a:solidFill>
                <a:latin typeface="+mn-lt"/>
                <a:ea typeface="+mn-ea"/>
                <a:cs typeface="+mn-cs"/>
              </a:defRPr>
            </a:lvl1pPr>
            <a:lvl2pPr marL="179384" marR="0" indent="-177796" algn="l" defTabSz="1042962" rtl="0" eaLnBrk="1" fontAlgn="base" latinLnBrk="0" hangingPunct="1">
              <a:lnSpc>
                <a:spcPct val="115000"/>
              </a:lnSpc>
              <a:spcBef>
                <a:spcPct val="0"/>
              </a:spcBef>
              <a:spcAft>
                <a:spcPct val="0"/>
              </a:spcAft>
              <a:buClrTx/>
              <a:buSzTx/>
              <a:buFontTx/>
              <a:buChar char="•"/>
              <a:tabLst/>
              <a:defRPr sz="1400">
                <a:solidFill>
                  <a:schemeClr val="accent1"/>
                </a:solidFill>
                <a:latin typeface="Helvetica Neue Light"/>
                <a:ea typeface="+mn-ea"/>
                <a:cs typeface="+mn-cs"/>
              </a:defRPr>
            </a:lvl2pPr>
            <a:lvl3pPr marL="355591" marR="0" indent="-174620"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3pPr>
            <a:lvl4pPr marL="538149" marR="0" indent="-180971"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4pPr>
            <a:lvl5pPr marL="720707" marR="0" indent="-180971"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sz="1400" kern="0" dirty="0"/>
          </a:p>
          <a:p>
            <a:r>
              <a:rPr lang="en-US" sz="2400" kern="0" dirty="0">
                <a:solidFill>
                  <a:schemeClr val="tx1"/>
                </a:solidFill>
              </a:rPr>
              <a:t>Which satellites have been used in the </a:t>
            </a:r>
            <a:r>
              <a:rPr lang="en-US" sz="2400" kern="0" dirty="0" smtClean="0">
                <a:solidFill>
                  <a:schemeClr val="tx1"/>
                </a:solidFill>
              </a:rPr>
              <a:t>PVT by phone? </a:t>
            </a:r>
            <a:endParaRPr lang="en-US" sz="2400" kern="0" dirty="0">
              <a:solidFill>
                <a:schemeClr val="tx1"/>
              </a:solidFill>
            </a:endParaRPr>
          </a:p>
          <a:p>
            <a:endParaRPr lang="en-US" sz="2133" kern="0" dirty="0"/>
          </a:p>
          <a:p>
            <a:endParaRPr lang="en-US" sz="2133" kern="0" dirty="0"/>
          </a:p>
          <a:p>
            <a:r>
              <a:rPr lang="en-US" sz="2133" kern="0" dirty="0" smtClean="0">
                <a:solidFill>
                  <a:schemeClr val="tx1"/>
                </a:solidFill>
              </a:rPr>
              <a:t>Google Location class:</a:t>
            </a:r>
            <a:endParaRPr lang="en-US" sz="2133" kern="0" dirty="0">
              <a:solidFill>
                <a:schemeClr val="tx1"/>
              </a:solidFill>
            </a:endParaRPr>
          </a:p>
          <a:p>
            <a:pPr marL="342900" indent="-342900">
              <a:buFont typeface="Arial" panose="020B0604020202020204" pitchFamily="34" charset="0"/>
              <a:buChar char="•"/>
            </a:pPr>
            <a:r>
              <a:rPr lang="en-US" sz="2133" kern="0" dirty="0">
                <a:solidFill>
                  <a:schemeClr val="tx1"/>
                </a:solidFill>
              </a:rPr>
              <a:t>Satellites used for PVT</a:t>
            </a:r>
          </a:p>
          <a:p>
            <a:pPr marL="342900" indent="-342900">
              <a:buFont typeface="Arial" panose="020B0604020202020204" pitchFamily="34" charset="0"/>
              <a:buChar char="•"/>
            </a:pPr>
            <a:r>
              <a:rPr lang="en-US" sz="2133" kern="0" dirty="0">
                <a:solidFill>
                  <a:schemeClr val="tx1"/>
                </a:solidFill>
              </a:rPr>
              <a:t>Ephemerids and almanac available </a:t>
            </a:r>
          </a:p>
          <a:p>
            <a:r>
              <a:rPr lang="en-US" sz="2133" kern="0" dirty="0"/>
              <a:t> </a:t>
            </a:r>
          </a:p>
          <a:p>
            <a:endParaRPr lang="en-US" sz="2133" kern="0" dirty="0"/>
          </a:p>
          <a:p>
            <a:endParaRPr lang="en-US" sz="1867" kern="0" dirty="0">
              <a:solidFill>
                <a:schemeClr val="tx1"/>
              </a:solidFill>
            </a:endParaRPr>
          </a:p>
          <a:p>
            <a:r>
              <a:rPr lang="en-US" sz="2667" kern="0" dirty="0">
                <a:solidFill>
                  <a:schemeClr val="tx1"/>
                </a:solidFill>
              </a:rPr>
              <a:t>Analysis of Galileo usage </a:t>
            </a:r>
            <a:r>
              <a:rPr lang="en-US" sz="2667" kern="0" dirty="0" smtClean="0">
                <a:solidFill>
                  <a:schemeClr val="tx1"/>
                </a:solidFill>
              </a:rPr>
              <a:t>by phone in </a:t>
            </a:r>
            <a:r>
              <a:rPr lang="en-US" sz="2667" kern="0" dirty="0">
                <a:solidFill>
                  <a:schemeClr val="tx1"/>
                </a:solidFill>
              </a:rPr>
              <a:t>PVT </a:t>
            </a:r>
            <a:r>
              <a:rPr lang="en-US" sz="2667" kern="0" dirty="0" smtClean="0">
                <a:solidFill>
                  <a:schemeClr val="tx1"/>
                </a:solidFill>
              </a:rPr>
              <a:t>can be done</a:t>
            </a:r>
            <a:endParaRPr lang="en-US" sz="2667" kern="0" dirty="0">
              <a:solidFill>
                <a:schemeClr val="tx1"/>
              </a:solidFill>
            </a:endParaRPr>
          </a:p>
          <a:p>
            <a:endParaRPr lang="en-US" sz="2133" kern="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92" y="1628674"/>
            <a:ext cx="4711700" cy="5077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7829359" y="2056212"/>
            <a:ext cx="546100" cy="914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9" name="Down Arrow 8"/>
          <p:cNvSpPr/>
          <p:nvPr/>
        </p:nvSpPr>
        <p:spPr>
          <a:xfrm>
            <a:off x="7829359" y="4167306"/>
            <a:ext cx="546100" cy="914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pic>
        <p:nvPicPr>
          <p:cNvPr id="7" name="Picture 6"/>
          <p:cNvPicPr>
            <a:picLocks noChangeAspect="1"/>
          </p:cNvPicPr>
          <p:nvPr/>
        </p:nvPicPr>
        <p:blipFill>
          <a:blip r:embed="rId3"/>
          <a:stretch>
            <a:fillRect/>
          </a:stretch>
        </p:blipFill>
        <p:spPr>
          <a:xfrm>
            <a:off x="10143116" y="649092"/>
            <a:ext cx="1210684" cy="663924"/>
          </a:xfrm>
          <a:prstGeom prst="rect">
            <a:avLst/>
          </a:prstGeom>
        </p:spPr>
      </p:pic>
      <p:sp>
        <p:nvSpPr>
          <p:cNvPr id="12" name="8-Point Star 11"/>
          <p:cNvSpPr/>
          <p:nvPr/>
        </p:nvSpPr>
        <p:spPr>
          <a:xfrm>
            <a:off x="231961" y="429061"/>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13"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Outputs </a:t>
            </a:r>
            <a:r>
              <a:rPr lang="en-GB" sz="3600" b="1" dirty="0" smtClean="0"/>
              <a:t>of GSA smartphone testing campaign (4)</a:t>
            </a:r>
            <a:endParaRPr lang="en-GB" sz="3600" b="1" dirty="0"/>
          </a:p>
        </p:txBody>
      </p:sp>
    </p:spTree>
    <p:extLst>
      <p:ext uri="{BB962C8B-B14F-4D97-AF65-F5344CB8AC3E}">
        <p14:creationId xmlns:p14="http://schemas.microsoft.com/office/powerpoint/2010/main" val="3335139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09585" indent="-609585"/>
            <a:r>
              <a:rPr lang="en-US" dirty="0"/>
              <a:t>Galileo usage in PVT</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5" y="2444661"/>
            <a:ext cx="5898896" cy="442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416" y="2413183"/>
            <a:ext cx="5922683" cy="443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arcador de texto 2">
            <a:extLst>
              <a:ext uri="{FF2B5EF4-FFF2-40B4-BE49-F238E27FC236}">
                <a16:creationId xmlns="" xmlns:a16="http://schemas.microsoft.com/office/drawing/2014/main" id="{5B17891B-2106-4873-844A-1975B1BBF3BC}"/>
              </a:ext>
            </a:extLst>
          </p:cNvPr>
          <p:cNvSpPr txBox="1">
            <a:spLocks/>
          </p:cNvSpPr>
          <p:nvPr/>
        </p:nvSpPr>
        <p:spPr>
          <a:xfrm>
            <a:off x="196685" y="1543084"/>
            <a:ext cx="12023167" cy="1308235"/>
          </a:xfrm>
          <a:prstGeom prst="rect">
            <a:avLst/>
          </a:prstGeom>
        </p:spPr>
        <p:txBody>
          <a:bodyPr>
            <a:normAutofit/>
          </a:bodyPr>
          <a:lstStyle>
            <a:lvl1pPr marL="0" marR="0" indent="0" algn="l" defTabSz="1042962" rtl="0" eaLnBrk="1" fontAlgn="base" latinLnBrk="0" hangingPunct="1">
              <a:lnSpc>
                <a:spcPct val="115000"/>
              </a:lnSpc>
              <a:spcBef>
                <a:spcPct val="0"/>
              </a:spcBef>
              <a:spcAft>
                <a:spcPct val="0"/>
              </a:spcAft>
              <a:buClrTx/>
              <a:buSzTx/>
              <a:buFontTx/>
              <a:buNone/>
              <a:tabLst/>
              <a:defRPr sz="1600">
                <a:solidFill>
                  <a:schemeClr val="accent1"/>
                </a:solidFill>
                <a:latin typeface="+mn-lt"/>
                <a:ea typeface="+mn-ea"/>
                <a:cs typeface="+mn-cs"/>
              </a:defRPr>
            </a:lvl1pPr>
            <a:lvl2pPr marL="179384" marR="0" indent="-177796" algn="l" defTabSz="1042962" rtl="0" eaLnBrk="1" fontAlgn="base" latinLnBrk="0" hangingPunct="1">
              <a:lnSpc>
                <a:spcPct val="115000"/>
              </a:lnSpc>
              <a:spcBef>
                <a:spcPct val="0"/>
              </a:spcBef>
              <a:spcAft>
                <a:spcPct val="0"/>
              </a:spcAft>
              <a:buClrTx/>
              <a:buSzTx/>
              <a:buFontTx/>
              <a:buChar char="•"/>
              <a:tabLst/>
              <a:defRPr sz="1400">
                <a:solidFill>
                  <a:schemeClr val="accent1"/>
                </a:solidFill>
                <a:latin typeface="Helvetica Neue Light"/>
                <a:ea typeface="+mn-ea"/>
                <a:cs typeface="+mn-cs"/>
              </a:defRPr>
            </a:lvl2pPr>
            <a:lvl3pPr marL="355591" marR="0" indent="-174620"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3pPr>
            <a:lvl4pPr marL="538149" marR="0" indent="-180971"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4pPr>
            <a:lvl5pPr marL="720707" marR="0" indent="-180971" algn="l" defTabSz="1042962" rtl="0" eaLnBrk="1" fontAlgn="base" latinLnBrk="0" hangingPunct="1">
              <a:lnSpc>
                <a:spcPct val="115000"/>
              </a:lnSpc>
              <a:spcBef>
                <a:spcPct val="0"/>
              </a:spcBef>
              <a:spcAft>
                <a:spcPct val="0"/>
              </a:spcAft>
              <a:buClrTx/>
              <a:buSzTx/>
              <a:buFont typeface="Arial" pitchFamily="34" charset="0"/>
              <a:buChar char="–"/>
              <a:tabLst/>
              <a:defRPr sz="1400">
                <a:solidFill>
                  <a:schemeClr val="accent1"/>
                </a:solidFill>
                <a:latin typeface="Helvetica Neue Ligh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tx1"/>
                </a:solidFill>
              </a:rPr>
              <a:t>PVT &amp; Tracking: </a:t>
            </a:r>
            <a:r>
              <a:rPr lang="en-US" sz="2000" b="1" kern="0" dirty="0">
                <a:solidFill>
                  <a:schemeClr val="tx1"/>
                </a:solidFill>
              </a:rPr>
              <a:t>Percentage over the in-view healthy Galileo Satellites</a:t>
            </a:r>
          </a:p>
          <a:p>
            <a:pPr marL="342900" indent="-342900">
              <a:buFont typeface="Arial" panose="020B0604020202020204" pitchFamily="34" charset="0"/>
              <a:buChar char="•"/>
            </a:pPr>
            <a:r>
              <a:rPr lang="en-US" sz="2000" kern="0" dirty="0">
                <a:solidFill>
                  <a:schemeClr val="tx1"/>
                </a:solidFill>
              </a:rPr>
              <a:t>Same scenario </a:t>
            </a:r>
            <a:r>
              <a:rPr lang="en-US" sz="2000" kern="0" dirty="0" smtClean="0">
                <a:solidFill>
                  <a:schemeClr val="tx1"/>
                </a:solidFill>
              </a:rPr>
              <a:t>for both phones</a:t>
            </a:r>
            <a:endParaRPr lang="en-US" sz="2000" kern="0" dirty="0">
              <a:solidFill>
                <a:schemeClr val="tx1"/>
              </a:solidFill>
            </a:endParaRPr>
          </a:p>
          <a:p>
            <a:endParaRPr lang="en-US" sz="2000" kern="0" dirty="0">
              <a:solidFill>
                <a:schemeClr val="tx1"/>
              </a:solidFill>
            </a:endParaRPr>
          </a:p>
          <a:p>
            <a:endParaRPr lang="en-US" sz="2000" kern="0" dirty="0">
              <a:solidFill>
                <a:schemeClr val="tx1"/>
              </a:solidFill>
            </a:endParaRPr>
          </a:p>
        </p:txBody>
      </p:sp>
      <p:pic>
        <p:nvPicPr>
          <p:cNvPr id="6" name="Picture 5"/>
          <p:cNvPicPr>
            <a:picLocks noChangeAspect="1"/>
          </p:cNvPicPr>
          <p:nvPr/>
        </p:nvPicPr>
        <p:blipFill>
          <a:blip r:embed="rId4"/>
          <a:stretch>
            <a:fillRect/>
          </a:stretch>
        </p:blipFill>
        <p:spPr>
          <a:xfrm>
            <a:off x="10143116" y="649092"/>
            <a:ext cx="1210684" cy="663924"/>
          </a:xfrm>
          <a:prstGeom prst="rect">
            <a:avLst/>
          </a:prstGeom>
        </p:spPr>
      </p:pic>
      <p:sp>
        <p:nvSpPr>
          <p:cNvPr id="7" name="8-Point Star 6"/>
          <p:cNvSpPr/>
          <p:nvPr/>
        </p:nvSpPr>
        <p:spPr>
          <a:xfrm>
            <a:off x="196685" y="435953"/>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9"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Outputs </a:t>
            </a:r>
            <a:r>
              <a:rPr lang="en-GB" sz="3600" b="1" dirty="0" smtClean="0"/>
              <a:t>of GSA smartphone testing campaign (5)</a:t>
            </a:r>
            <a:endParaRPr lang="en-GB" sz="3600" b="1" dirty="0"/>
          </a:p>
        </p:txBody>
      </p:sp>
    </p:spTree>
    <p:extLst>
      <p:ext uri="{BB962C8B-B14F-4D97-AF65-F5344CB8AC3E}">
        <p14:creationId xmlns:p14="http://schemas.microsoft.com/office/powerpoint/2010/main" val="562515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09585" indent="-609585"/>
            <a:r>
              <a:rPr lang="en-US" dirty="0"/>
              <a:t>Galileo usage in PVT</a:t>
            </a:r>
          </a:p>
        </p:txBody>
      </p:sp>
      <p:sp>
        <p:nvSpPr>
          <p:cNvPr id="3" name="Text Placeholder 2"/>
          <p:cNvSpPr>
            <a:spLocks noGrp="1"/>
          </p:cNvSpPr>
          <p:nvPr>
            <p:ph type="body" sz="quarter" idx="13"/>
          </p:nvPr>
        </p:nvSpPr>
        <p:spPr>
          <a:xfrm>
            <a:off x="95534" y="1867912"/>
            <a:ext cx="7219666" cy="5086254"/>
          </a:xfrm>
        </p:spPr>
        <p:txBody>
          <a:bodyPr>
            <a:noAutofit/>
          </a:bodyPr>
          <a:lstStyle/>
          <a:p>
            <a:r>
              <a:rPr lang="en-US" sz="1800" dirty="0" smtClean="0">
                <a:solidFill>
                  <a:schemeClr val="tx1"/>
                </a:solidFill>
              </a:rPr>
              <a:t>Huawei P10:</a:t>
            </a:r>
          </a:p>
          <a:p>
            <a:pPr marL="380990" indent="-380990">
              <a:buFont typeface="Arial" panose="020B0604020202020204" pitchFamily="34" charset="0"/>
              <a:buChar char="•"/>
            </a:pPr>
            <a:r>
              <a:rPr lang="en-US" sz="1800" dirty="0" smtClean="0">
                <a:solidFill>
                  <a:schemeClr val="tx1"/>
                </a:solidFill>
              </a:rPr>
              <a:t>Almost all the measurements are used in the PVT solution. </a:t>
            </a:r>
          </a:p>
          <a:p>
            <a:pPr marL="380990" indent="-380990">
              <a:buFont typeface="Arial" panose="020B0604020202020204" pitchFamily="34" charset="0"/>
              <a:buChar char="•"/>
            </a:pPr>
            <a:r>
              <a:rPr lang="en-US" sz="1800" dirty="0" smtClean="0">
                <a:solidFill>
                  <a:schemeClr val="tx1"/>
                </a:solidFill>
              </a:rPr>
              <a:t>Less than 40% of the measurements are tracked</a:t>
            </a:r>
          </a:p>
          <a:p>
            <a:r>
              <a:rPr lang="en-US" sz="1800" dirty="0" smtClean="0">
                <a:solidFill>
                  <a:schemeClr val="tx1"/>
                </a:solidFill>
              </a:rPr>
              <a:t>  </a:t>
            </a:r>
          </a:p>
          <a:p>
            <a:r>
              <a:rPr lang="en-US" sz="1800" dirty="0" smtClean="0">
                <a:solidFill>
                  <a:schemeClr val="tx1"/>
                </a:solidFill>
              </a:rPr>
              <a:t>BQ:</a:t>
            </a:r>
          </a:p>
          <a:p>
            <a:pPr marL="380990" indent="-380990">
              <a:buFont typeface="Arial" panose="020B0604020202020204" pitchFamily="34" charset="0"/>
              <a:buChar char="•"/>
            </a:pPr>
            <a:r>
              <a:rPr lang="en-US" sz="1800" dirty="0" smtClean="0">
                <a:solidFill>
                  <a:schemeClr val="tx1"/>
                </a:solidFill>
              </a:rPr>
              <a:t>More than 45% of the measurements are tracked in all the scenarios.</a:t>
            </a:r>
          </a:p>
          <a:p>
            <a:pPr marL="380990" indent="-380990">
              <a:buFont typeface="Arial" panose="020B0604020202020204" pitchFamily="34" charset="0"/>
              <a:buChar char="•"/>
            </a:pPr>
            <a:r>
              <a:rPr lang="en-US" sz="1800" dirty="0" smtClean="0">
                <a:solidFill>
                  <a:schemeClr val="tx1"/>
                </a:solidFill>
              </a:rPr>
              <a:t>Up to 70% of the measurements are tracked in the windowsill scenario</a:t>
            </a:r>
          </a:p>
          <a:p>
            <a:pPr marL="380990" indent="-380990">
              <a:buFont typeface="Arial" panose="020B0604020202020204" pitchFamily="34" charset="0"/>
              <a:buChar char="•"/>
            </a:pPr>
            <a:r>
              <a:rPr lang="en-US" sz="1800" dirty="0" smtClean="0">
                <a:solidFill>
                  <a:schemeClr val="tx1"/>
                </a:solidFill>
              </a:rPr>
              <a:t>The measurements used in PVT reduced</a:t>
            </a:r>
          </a:p>
          <a:p>
            <a:r>
              <a:rPr lang="en-US" sz="1800" dirty="0">
                <a:solidFill>
                  <a:schemeClr val="tx1"/>
                </a:solidFill>
              </a:rPr>
              <a:t> </a:t>
            </a:r>
          </a:p>
          <a:p>
            <a:r>
              <a:rPr lang="en-US" sz="1800" dirty="0" smtClean="0">
                <a:solidFill>
                  <a:schemeClr val="tx1"/>
                </a:solidFill>
              </a:rPr>
              <a:t>Comparison:</a:t>
            </a:r>
          </a:p>
          <a:p>
            <a:pPr marL="380990" indent="-380990">
              <a:buFont typeface="Arial" panose="020B0604020202020204" pitchFamily="34" charset="0"/>
              <a:buChar char="•"/>
            </a:pPr>
            <a:r>
              <a:rPr lang="en-US" sz="1800" dirty="0" smtClean="0">
                <a:solidFill>
                  <a:schemeClr val="tx1"/>
                </a:solidFill>
              </a:rPr>
              <a:t>Huawei uses a bit more of the Galileo measurements for the PVT solution</a:t>
            </a:r>
          </a:p>
          <a:p>
            <a:pPr marL="380990" indent="-380990">
              <a:buFont typeface="Arial" panose="020B0604020202020204" pitchFamily="34" charset="0"/>
              <a:buChar char="•"/>
            </a:pPr>
            <a:r>
              <a:rPr lang="en-US" sz="1800" dirty="0" smtClean="0">
                <a:solidFill>
                  <a:schemeClr val="tx1"/>
                </a:solidFill>
              </a:rPr>
              <a:t>BQ tracks almost 2 times more the Galileo satellites compared to Huawei</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051" y="2329784"/>
            <a:ext cx="4363616" cy="3517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10143116" y="649092"/>
            <a:ext cx="1210684" cy="663924"/>
          </a:xfrm>
          <a:prstGeom prst="rect">
            <a:avLst/>
          </a:prstGeom>
        </p:spPr>
      </p:pic>
      <p:sp>
        <p:nvSpPr>
          <p:cNvPr id="6" name="8-Point Star 5"/>
          <p:cNvSpPr/>
          <p:nvPr/>
        </p:nvSpPr>
        <p:spPr>
          <a:xfrm>
            <a:off x="196685" y="435953"/>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7"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Outputs </a:t>
            </a:r>
            <a:r>
              <a:rPr lang="en-GB" sz="3600" b="1" dirty="0" smtClean="0"/>
              <a:t>of GSA smartphone testing campaign (5)</a:t>
            </a:r>
            <a:endParaRPr lang="en-GB" sz="3600" b="1" dirty="0"/>
          </a:p>
        </p:txBody>
      </p:sp>
      <p:sp>
        <p:nvSpPr>
          <p:cNvPr id="4" name="Rectangle 3"/>
          <p:cNvSpPr/>
          <p:nvPr/>
        </p:nvSpPr>
        <p:spPr>
          <a:xfrm>
            <a:off x="196685" y="1467802"/>
            <a:ext cx="8920019" cy="400110"/>
          </a:xfrm>
          <a:prstGeom prst="rect">
            <a:avLst/>
          </a:prstGeom>
        </p:spPr>
        <p:txBody>
          <a:bodyPr wrap="square">
            <a:spAutoFit/>
          </a:bodyPr>
          <a:lstStyle/>
          <a:p>
            <a:r>
              <a:rPr lang="en-US" sz="2000" kern="0" dirty="0"/>
              <a:t>PVT &amp; Tracking: </a:t>
            </a:r>
            <a:r>
              <a:rPr lang="en-US" sz="2000" b="1" kern="0" dirty="0"/>
              <a:t>Percentage over the in-view healthy Galileo Satellites</a:t>
            </a:r>
          </a:p>
        </p:txBody>
      </p:sp>
    </p:spTree>
    <p:extLst>
      <p:ext uri="{BB962C8B-B14F-4D97-AF65-F5344CB8AC3E}">
        <p14:creationId xmlns:p14="http://schemas.microsoft.com/office/powerpoint/2010/main" val="127403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09585" indent="-609585"/>
            <a:r>
              <a:rPr lang="en-US" dirty="0"/>
              <a:t>Galileo usage in PVT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333" y="2314166"/>
            <a:ext cx="5837015" cy="437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17" y="2314166"/>
            <a:ext cx="5837015" cy="437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arcador de texto 2">
            <a:extLst>
              <a:ext uri="{FF2B5EF4-FFF2-40B4-BE49-F238E27FC236}">
                <a16:creationId xmlns="" xmlns:a16="http://schemas.microsoft.com/office/drawing/2014/main" id="{5B17891B-2106-4873-844A-1975B1BBF3BC}"/>
              </a:ext>
            </a:extLst>
          </p:cNvPr>
          <p:cNvSpPr>
            <a:spLocks noGrp="1"/>
          </p:cNvSpPr>
          <p:nvPr>
            <p:ph type="body" sz="quarter" idx="13"/>
          </p:nvPr>
        </p:nvSpPr>
        <p:spPr>
          <a:xfrm>
            <a:off x="168833" y="1479978"/>
            <a:ext cx="12023167" cy="1308235"/>
          </a:xfrm>
        </p:spPr>
        <p:txBody>
          <a:bodyPr>
            <a:normAutofit/>
          </a:bodyPr>
          <a:lstStyle/>
          <a:p>
            <a:r>
              <a:rPr lang="en-US" b="1" dirty="0">
                <a:solidFill>
                  <a:schemeClr val="tx1"/>
                </a:solidFill>
              </a:rPr>
              <a:t>Tracking per Constellation : </a:t>
            </a:r>
            <a:r>
              <a:rPr lang="en-US" b="1" dirty="0" smtClean="0">
                <a:solidFill>
                  <a:schemeClr val="tx1"/>
                </a:solidFill>
              </a:rPr>
              <a:t>Channel allocation per constellation</a:t>
            </a:r>
          </a:p>
          <a:p>
            <a:pPr marL="342900" indent="-342900">
              <a:buFont typeface="Arial" panose="020B0604020202020204" pitchFamily="34" charset="0"/>
              <a:buChar char="•"/>
            </a:pPr>
            <a:r>
              <a:rPr lang="en-US" dirty="0" smtClean="0">
                <a:solidFill>
                  <a:schemeClr val="tx1"/>
                </a:solidFill>
              </a:rPr>
              <a:t>Same Scenario for both phones</a:t>
            </a:r>
          </a:p>
          <a:p>
            <a:endParaRPr lang="en-US" b="1" dirty="0">
              <a:solidFill>
                <a:schemeClr val="tx1"/>
              </a:solidFill>
            </a:endParaRPr>
          </a:p>
        </p:txBody>
      </p:sp>
      <p:pic>
        <p:nvPicPr>
          <p:cNvPr id="6" name="Picture 5"/>
          <p:cNvPicPr>
            <a:picLocks noChangeAspect="1"/>
          </p:cNvPicPr>
          <p:nvPr/>
        </p:nvPicPr>
        <p:blipFill>
          <a:blip r:embed="rId4"/>
          <a:stretch>
            <a:fillRect/>
          </a:stretch>
        </p:blipFill>
        <p:spPr>
          <a:xfrm>
            <a:off x="10143116" y="649092"/>
            <a:ext cx="1210684" cy="663924"/>
          </a:xfrm>
          <a:prstGeom prst="rect">
            <a:avLst/>
          </a:prstGeom>
        </p:spPr>
      </p:pic>
      <p:sp>
        <p:nvSpPr>
          <p:cNvPr id="9"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Outputs </a:t>
            </a:r>
            <a:r>
              <a:rPr lang="en-GB" sz="3600" b="1" dirty="0" smtClean="0"/>
              <a:t>of GSA smartphone testing campaign (6)</a:t>
            </a:r>
            <a:endParaRPr lang="en-GB" sz="3600" b="1" dirty="0"/>
          </a:p>
        </p:txBody>
      </p:sp>
      <p:sp>
        <p:nvSpPr>
          <p:cNvPr id="10" name="8-Point Star 9"/>
          <p:cNvSpPr/>
          <p:nvPr/>
        </p:nvSpPr>
        <p:spPr>
          <a:xfrm>
            <a:off x="196685" y="435953"/>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Tree>
    <p:extLst>
      <p:ext uri="{BB962C8B-B14F-4D97-AF65-F5344CB8AC3E}">
        <p14:creationId xmlns:p14="http://schemas.microsoft.com/office/powerpoint/2010/main" val="1229111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GB" sz="2200" dirty="0"/>
              <a:t>The European GNSS Agency (GSA) is responsible for market development and operations of Galileo and EGNOS</a:t>
            </a:r>
          </a:p>
        </p:txBody>
      </p:sp>
      <p:sp>
        <p:nvSpPr>
          <p:cNvPr id="4" name="Slide Number Placeholder 3"/>
          <p:cNvSpPr>
            <a:spLocks noGrp="1"/>
          </p:cNvSpPr>
          <p:nvPr>
            <p:ph type="sldNum" sz="quarter" idx="11"/>
          </p:nvPr>
        </p:nvSpPr>
        <p:spPr>
          <a:xfrm>
            <a:off x="8605838" y="6268628"/>
            <a:ext cx="2743200" cy="365125"/>
          </a:xfrm>
        </p:spPr>
        <p:txBody>
          <a:bodyPr/>
          <a:lstStyle/>
          <a:p>
            <a:fld id="{3520DCBE-BED3-4734-8114-7FD920ACA4E7}" type="slidenum">
              <a:rPr lang="en-GB" smtClean="0"/>
              <a:t>3</a:t>
            </a:fld>
            <a:endParaRPr lang="en-GB"/>
          </a:p>
        </p:txBody>
      </p:sp>
      <p:sp>
        <p:nvSpPr>
          <p:cNvPr id="5" name="Rectangle 4"/>
          <p:cNvSpPr/>
          <p:nvPr/>
        </p:nvSpPr>
        <p:spPr>
          <a:xfrm>
            <a:off x="286446" y="3680522"/>
            <a:ext cx="4855325" cy="1923604"/>
          </a:xfrm>
          <a:prstGeom prst="rect">
            <a:avLst/>
          </a:prstGeom>
        </p:spPr>
        <p:txBody>
          <a:bodyPr wrap="square">
            <a:spAutoFit/>
          </a:bodyPr>
          <a:lstStyle/>
          <a:p>
            <a:pPr marL="457200" indent="-457200" fontAlgn="base">
              <a:spcBef>
                <a:spcPts val="1000"/>
              </a:spcBef>
              <a:spcAft>
                <a:spcPts val="1200"/>
              </a:spcAft>
              <a:buClr>
                <a:schemeClr val="tx1">
                  <a:lumMod val="65000"/>
                  <a:lumOff val="35000"/>
                </a:schemeClr>
              </a:buClr>
              <a:buFont typeface="Arial" panose="020B0604020202020204" pitchFamily="34" charset="0"/>
              <a:buChar char="•"/>
              <a:defRPr/>
            </a:pPr>
            <a:r>
              <a:rPr lang="en-GB" sz="1600" dirty="0">
                <a:solidFill>
                  <a:schemeClr val="tx1">
                    <a:lumMod val="65000"/>
                    <a:lumOff val="35000"/>
                  </a:schemeClr>
                </a:solidFill>
              </a:rPr>
              <a:t>Staff: around </a:t>
            </a:r>
            <a:r>
              <a:rPr lang="en-GB" sz="1600" b="1" dirty="0">
                <a:solidFill>
                  <a:schemeClr val="tx1">
                    <a:lumMod val="65000"/>
                    <a:lumOff val="35000"/>
                  </a:schemeClr>
                </a:solidFill>
              </a:rPr>
              <a:t>160 </a:t>
            </a:r>
          </a:p>
          <a:p>
            <a:pPr marL="457200" indent="-457200" fontAlgn="base">
              <a:spcBef>
                <a:spcPts val="1000"/>
              </a:spcBef>
              <a:spcAft>
                <a:spcPts val="1200"/>
              </a:spcAft>
              <a:buClr>
                <a:schemeClr val="tx1">
                  <a:lumMod val="65000"/>
                  <a:lumOff val="35000"/>
                </a:schemeClr>
              </a:buClr>
              <a:buFont typeface="Arial" panose="020B0604020202020204" pitchFamily="34" charset="0"/>
              <a:buChar char="•"/>
              <a:defRPr/>
            </a:pPr>
            <a:r>
              <a:rPr lang="en-GB" sz="1600" dirty="0">
                <a:solidFill>
                  <a:schemeClr val="tx1">
                    <a:lumMod val="65000"/>
                    <a:lumOff val="35000"/>
                  </a:schemeClr>
                </a:solidFill>
              </a:rPr>
              <a:t>Nationalities: </a:t>
            </a:r>
            <a:r>
              <a:rPr lang="en-GB" sz="1600" b="1" dirty="0">
                <a:solidFill>
                  <a:schemeClr val="tx1">
                    <a:lumMod val="65000"/>
                    <a:lumOff val="35000"/>
                  </a:schemeClr>
                </a:solidFill>
              </a:rPr>
              <a:t>22</a:t>
            </a:r>
          </a:p>
          <a:p>
            <a:pPr marL="457200" indent="-457200" fontAlgn="base">
              <a:spcBef>
                <a:spcPts val="1000"/>
              </a:spcBef>
              <a:spcAft>
                <a:spcPts val="1200"/>
              </a:spcAft>
              <a:buClr>
                <a:schemeClr val="tx1">
                  <a:lumMod val="65000"/>
                  <a:lumOff val="35000"/>
                </a:schemeClr>
              </a:buClr>
              <a:buFont typeface="Arial" panose="020B0604020202020204" pitchFamily="34" charset="0"/>
              <a:buChar char="•"/>
              <a:defRPr/>
            </a:pPr>
            <a:r>
              <a:rPr lang="en-GB" sz="1600" dirty="0">
                <a:solidFill>
                  <a:schemeClr val="tx1">
                    <a:lumMod val="65000"/>
                    <a:lumOff val="35000"/>
                  </a:schemeClr>
                </a:solidFill>
              </a:rPr>
              <a:t>Headquarters: </a:t>
            </a:r>
            <a:r>
              <a:rPr lang="en-GB" sz="1600" b="1" dirty="0">
                <a:solidFill>
                  <a:schemeClr val="tx1">
                    <a:lumMod val="65000"/>
                    <a:lumOff val="35000"/>
                  </a:schemeClr>
                </a:solidFill>
              </a:rPr>
              <a:t>Prague, Czech Republic </a:t>
            </a:r>
          </a:p>
          <a:p>
            <a:pPr marL="457200" indent="-457200" fontAlgn="base">
              <a:spcBef>
                <a:spcPts val="1000"/>
              </a:spcBef>
              <a:spcAft>
                <a:spcPts val="1200"/>
              </a:spcAft>
              <a:buClr>
                <a:schemeClr val="tx1">
                  <a:lumMod val="65000"/>
                  <a:lumOff val="35000"/>
                </a:schemeClr>
              </a:buClr>
              <a:buFont typeface="Arial" panose="020B0604020202020204" pitchFamily="34" charset="0"/>
              <a:buChar char="•"/>
              <a:defRPr/>
            </a:pPr>
            <a:r>
              <a:rPr lang="fr-FR" sz="1600" dirty="0" err="1">
                <a:solidFill>
                  <a:schemeClr val="tx1">
                    <a:lumMod val="65000"/>
                    <a:lumOff val="35000"/>
                  </a:schemeClr>
                </a:solidFill>
              </a:rPr>
              <a:t>Other</a:t>
            </a:r>
            <a:r>
              <a:rPr lang="fr-FR" sz="1600" dirty="0">
                <a:solidFill>
                  <a:schemeClr val="tx1">
                    <a:lumMod val="65000"/>
                    <a:lumOff val="35000"/>
                  </a:schemeClr>
                </a:solidFill>
              </a:rPr>
              <a:t> Locations:</a:t>
            </a:r>
          </a:p>
        </p:txBody>
      </p:sp>
      <p:pic>
        <p:nvPicPr>
          <p:cNvPr id="6" name="Picture 5"/>
          <p:cNvPicPr>
            <a:picLocks noChangeAspect="1"/>
          </p:cNvPicPr>
          <p:nvPr/>
        </p:nvPicPr>
        <p:blipFill>
          <a:blip r:embed="rId2"/>
          <a:stretch>
            <a:fillRect/>
          </a:stretch>
        </p:blipFill>
        <p:spPr>
          <a:xfrm>
            <a:off x="8885437" y="1765194"/>
            <a:ext cx="3200499" cy="1581123"/>
          </a:xfrm>
          <a:prstGeom prst="rect">
            <a:avLst/>
          </a:prstGeom>
          <a:effectLst>
            <a:softEdge rad="63500"/>
          </a:effec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8625" y="1729294"/>
            <a:ext cx="2829453" cy="1698840"/>
          </a:xfrm>
          <a:prstGeom prst="rect">
            <a:avLst/>
          </a:prstGeom>
          <a:effectLst>
            <a:softEdge rad="63500"/>
          </a:effectLst>
        </p:spPr>
      </p:pic>
      <p:pic>
        <p:nvPicPr>
          <p:cNvPr id="8" name="Picture 7"/>
          <p:cNvPicPr>
            <a:picLocks noChangeAspect="1"/>
          </p:cNvPicPr>
          <p:nvPr/>
        </p:nvPicPr>
        <p:blipFill>
          <a:blip r:embed="rId4"/>
          <a:stretch>
            <a:fillRect/>
          </a:stretch>
        </p:blipFill>
        <p:spPr>
          <a:xfrm>
            <a:off x="113076" y="1749767"/>
            <a:ext cx="2552898" cy="1698840"/>
          </a:xfrm>
          <a:prstGeom prst="rect">
            <a:avLst/>
          </a:prstGeom>
          <a:effectLst>
            <a:softEdge rad="63500"/>
          </a:effec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0729" y="1706336"/>
            <a:ext cx="3084708" cy="1698840"/>
          </a:xfrm>
          <a:prstGeom prst="rect">
            <a:avLst/>
          </a:prstGeom>
          <a:effectLst>
            <a:softEdge rad="63500"/>
          </a:effectLst>
        </p:spPr>
      </p:pic>
      <p:sp>
        <p:nvSpPr>
          <p:cNvPr id="10" name="Rectangle 9"/>
          <p:cNvSpPr/>
          <p:nvPr/>
        </p:nvSpPr>
        <p:spPr>
          <a:xfrm>
            <a:off x="2055151" y="5525728"/>
            <a:ext cx="3583658" cy="1261884"/>
          </a:xfrm>
          <a:prstGeom prst="rect">
            <a:avLst/>
          </a:prstGeom>
        </p:spPr>
        <p:txBody>
          <a:bodyPr wrap="square" numCol="2">
            <a:spAutoFit/>
          </a:bodyPr>
          <a:lstStyle/>
          <a:p>
            <a:pPr marL="253157" lvl="1" indent="-108496" fontAlgn="base">
              <a:spcBef>
                <a:spcPct val="0"/>
              </a:spcBef>
              <a:spcAft>
                <a:spcPct val="0"/>
              </a:spcAft>
              <a:buClr>
                <a:schemeClr val="tx1">
                  <a:lumMod val="65000"/>
                  <a:lumOff val="35000"/>
                </a:schemeClr>
              </a:buClr>
              <a:buFont typeface="Arial" panose="020B0604020202020204" pitchFamily="34" charset="0"/>
              <a:buChar char="•"/>
              <a:defRPr/>
            </a:pPr>
            <a:r>
              <a:rPr lang="fr-FR" sz="1600" dirty="0" smtClean="0">
                <a:solidFill>
                  <a:schemeClr val="tx1">
                    <a:lumMod val="75000"/>
                    <a:lumOff val="25000"/>
                  </a:schemeClr>
                </a:solidFill>
                <a:cs typeface="Arial" panose="020B0604020202020204" pitchFamily="34" charset="0"/>
              </a:rPr>
              <a:t>France</a:t>
            </a:r>
            <a:endParaRPr lang="fr-FR" sz="1600" dirty="0">
              <a:solidFill>
                <a:schemeClr val="tx1">
                  <a:lumMod val="75000"/>
                  <a:lumOff val="25000"/>
                </a:schemeClr>
              </a:solidFill>
              <a:cs typeface="Arial" panose="020B0604020202020204" pitchFamily="34" charset="0"/>
            </a:endParaRPr>
          </a:p>
          <a:p>
            <a:pPr marL="253157" lvl="1" indent="-108496" fontAlgn="base">
              <a:spcBef>
                <a:spcPct val="0"/>
              </a:spcBef>
              <a:spcAft>
                <a:spcPct val="0"/>
              </a:spcAft>
              <a:buClr>
                <a:schemeClr val="tx1">
                  <a:lumMod val="65000"/>
                  <a:lumOff val="35000"/>
                </a:schemeClr>
              </a:buClr>
              <a:buFont typeface="Arial" panose="020B0604020202020204" pitchFamily="34" charset="0"/>
              <a:buChar char="•"/>
              <a:defRPr/>
            </a:pPr>
            <a:r>
              <a:rPr lang="fr-FR" sz="1600" dirty="0">
                <a:solidFill>
                  <a:schemeClr val="tx1">
                    <a:lumMod val="75000"/>
                    <a:lumOff val="25000"/>
                  </a:schemeClr>
                </a:solidFill>
                <a:cs typeface="Arial" panose="020B0604020202020204" pitchFamily="34" charset="0"/>
              </a:rPr>
              <a:t>The </a:t>
            </a:r>
            <a:r>
              <a:rPr lang="fr-FR" sz="1600" dirty="0" err="1">
                <a:solidFill>
                  <a:schemeClr val="tx1">
                    <a:lumMod val="75000"/>
                    <a:lumOff val="25000"/>
                  </a:schemeClr>
                </a:solidFill>
                <a:cs typeface="Arial" panose="020B0604020202020204" pitchFamily="34" charset="0"/>
              </a:rPr>
              <a:t>Netherlands</a:t>
            </a:r>
            <a:endParaRPr lang="en-GB" sz="1600" dirty="0">
              <a:solidFill>
                <a:schemeClr val="tx1">
                  <a:lumMod val="75000"/>
                  <a:lumOff val="25000"/>
                </a:schemeClr>
              </a:solidFill>
              <a:cs typeface="Arial" panose="020B0604020202020204" pitchFamily="34" charset="0"/>
            </a:endParaRPr>
          </a:p>
          <a:p>
            <a:pPr marL="253157" lvl="1" indent="-108496" fontAlgn="base">
              <a:spcBef>
                <a:spcPct val="0"/>
              </a:spcBef>
              <a:spcAft>
                <a:spcPct val="0"/>
              </a:spcAft>
              <a:buClr>
                <a:schemeClr val="tx1">
                  <a:lumMod val="65000"/>
                  <a:lumOff val="35000"/>
                </a:schemeClr>
              </a:buClr>
              <a:buFont typeface="Arial" panose="020B0604020202020204" pitchFamily="34" charset="0"/>
              <a:buChar char="•"/>
              <a:defRPr/>
            </a:pPr>
            <a:r>
              <a:rPr lang="fr-FR" sz="1600" dirty="0">
                <a:solidFill>
                  <a:schemeClr val="tx1">
                    <a:lumMod val="75000"/>
                    <a:lumOff val="25000"/>
                  </a:schemeClr>
                </a:solidFill>
                <a:cs typeface="Arial" panose="020B0604020202020204" pitchFamily="34" charset="0"/>
              </a:rPr>
              <a:t>Spain</a:t>
            </a:r>
          </a:p>
          <a:p>
            <a:pPr marL="253157" lvl="1" indent="-108496" fontAlgn="base">
              <a:spcBef>
                <a:spcPct val="0"/>
              </a:spcBef>
              <a:spcAft>
                <a:spcPct val="0"/>
              </a:spcAft>
              <a:buClr>
                <a:schemeClr val="tx1">
                  <a:lumMod val="65000"/>
                  <a:lumOff val="35000"/>
                </a:schemeClr>
              </a:buClr>
              <a:buFont typeface="Arial" panose="020B0604020202020204" pitchFamily="34" charset="0"/>
              <a:buChar char="•"/>
              <a:defRPr/>
            </a:pPr>
            <a:r>
              <a:rPr lang="fr-FR" sz="1600" dirty="0" err="1">
                <a:solidFill>
                  <a:schemeClr val="tx1">
                    <a:lumMod val="75000"/>
                    <a:lumOff val="25000"/>
                  </a:schemeClr>
                </a:solidFill>
                <a:cs typeface="Arial" panose="020B0604020202020204" pitchFamily="34" charset="0"/>
              </a:rPr>
              <a:t>Belgium</a:t>
            </a:r>
            <a:endParaRPr lang="fr-FR" sz="1600" dirty="0">
              <a:solidFill>
                <a:schemeClr val="tx1">
                  <a:lumMod val="75000"/>
                  <a:lumOff val="25000"/>
                </a:schemeClr>
              </a:solidFill>
              <a:cs typeface="Arial" panose="020B0604020202020204" pitchFamily="34" charset="0"/>
            </a:endParaRPr>
          </a:p>
          <a:p>
            <a:pPr marL="253157" lvl="1" indent="-108496" fontAlgn="base">
              <a:spcBef>
                <a:spcPct val="0"/>
              </a:spcBef>
              <a:spcAft>
                <a:spcPct val="0"/>
              </a:spcAft>
              <a:buClr>
                <a:schemeClr val="tx1">
                  <a:lumMod val="65000"/>
                  <a:lumOff val="35000"/>
                </a:schemeClr>
              </a:buClr>
              <a:buFont typeface="Arial" panose="020B0604020202020204" pitchFamily="34" charset="0"/>
              <a:buChar char="•"/>
              <a:defRPr/>
            </a:pPr>
            <a:endParaRPr lang="fr-FR" sz="1200" dirty="0">
              <a:solidFill>
                <a:schemeClr val="tx1">
                  <a:lumMod val="75000"/>
                  <a:lumOff val="25000"/>
                </a:schemeClr>
              </a:solidFill>
              <a:cs typeface="Arial" panose="020B0604020202020204" pitchFamily="34" charset="0"/>
            </a:endParaRPr>
          </a:p>
          <a:p>
            <a:pPr marL="253157" lvl="1" indent="-108496" fontAlgn="base">
              <a:spcBef>
                <a:spcPct val="0"/>
              </a:spcBef>
              <a:spcAft>
                <a:spcPct val="0"/>
              </a:spcAft>
              <a:buClr>
                <a:schemeClr val="tx1">
                  <a:lumMod val="65000"/>
                  <a:lumOff val="35000"/>
                </a:schemeClr>
              </a:buClr>
              <a:buFont typeface="Arial" panose="020B0604020202020204" pitchFamily="34" charset="0"/>
              <a:buChar char="•"/>
              <a:defRPr/>
            </a:pPr>
            <a:endParaRPr lang="fr-FR" sz="1200" dirty="0" smtClean="0">
              <a:solidFill>
                <a:schemeClr val="tx1">
                  <a:lumMod val="75000"/>
                  <a:lumOff val="25000"/>
                </a:schemeClr>
              </a:solidFill>
              <a:cs typeface="Arial" panose="020B0604020202020204" pitchFamily="34" charset="0"/>
            </a:endParaRPr>
          </a:p>
          <a:p>
            <a:pPr marL="253157" lvl="1" indent="-108496" fontAlgn="base">
              <a:spcBef>
                <a:spcPct val="0"/>
              </a:spcBef>
              <a:spcAft>
                <a:spcPct val="0"/>
              </a:spcAft>
              <a:buClr>
                <a:schemeClr val="tx1">
                  <a:lumMod val="65000"/>
                  <a:lumOff val="35000"/>
                </a:schemeClr>
              </a:buClr>
              <a:buFont typeface="Arial" panose="020B0604020202020204" pitchFamily="34" charset="0"/>
              <a:buChar char="•"/>
              <a:defRPr/>
            </a:pPr>
            <a:endParaRPr lang="fr-FR" sz="1200" dirty="0">
              <a:solidFill>
                <a:schemeClr val="tx1">
                  <a:lumMod val="75000"/>
                  <a:lumOff val="25000"/>
                </a:schemeClr>
              </a:solidFill>
              <a:cs typeface="Arial" panose="020B0604020202020204" pitchFamily="34" charset="0"/>
            </a:endParaRPr>
          </a:p>
          <a:p>
            <a:pPr marL="144661" lvl="1" fontAlgn="base">
              <a:spcBef>
                <a:spcPct val="0"/>
              </a:spcBef>
              <a:spcAft>
                <a:spcPct val="0"/>
              </a:spcAft>
              <a:buClr>
                <a:schemeClr val="tx1">
                  <a:lumMod val="65000"/>
                  <a:lumOff val="35000"/>
                </a:schemeClr>
              </a:buClr>
              <a:defRPr/>
            </a:pPr>
            <a:endParaRPr lang="fr-FR" sz="1200" dirty="0" smtClean="0">
              <a:solidFill>
                <a:schemeClr val="tx1">
                  <a:lumMod val="75000"/>
                  <a:lumOff val="25000"/>
                </a:schemeClr>
              </a:solidFill>
              <a:cs typeface="Arial" panose="020B0604020202020204" pitchFamily="34" charset="0"/>
            </a:endParaRPr>
          </a:p>
        </p:txBody>
      </p:sp>
      <p:sp>
        <p:nvSpPr>
          <p:cNvPr id="12" name="Content Placeholder 1"/>
          <p:cNvSpPr>
            <a:spLocks noGrp="1"/>
          </p:cNvSpPr>
          <p:nvPr>
            <p:ph idx="1"/>
          </p:nvPr>
        </p:nvSpPr>
        <p:spPr>
          <a:xfrm>
            <a:off x="4155668" y="3677138"/>
            <a:ext cx="6199294" cy="4176919"/>
          </a:xfrm>
        </p:spPr>
        <p:txBody>
          <a:bodyPr>
            <a:normAutofit/>
          </a:bodyPr>
          <a:lstStyle/>
          <a:p>
            <a:r>
              <a:rPr lang="en-GB" sz="1600" dirty="0" smtClean="0">
                <a:latin typeface="+mn-lt"/>
              </a:rPr>
              <a:t>in </a:t>
            </a:r>
            <a:r>
              <a:rPr lang="en-GB" sz="1600" dirty="0">
                <a:latin typeface="+mn-lt"/>
              </a:rPr>
              <a:t>charge of managing operations and service provision of Galileo (2017) and EGNOS (2014)</a:t>
            </a:r>
          </a:p>
          <a:p>
            <a:r>
              <a:rPr lang="en-GB" sz="1600" dirty="0" smtClean="0">
                <a:latin typeface="+mn-lt"/>
              </a:rPr>
              <a:t>delivering safe and secure European satellite system</a:t>
            </a:r>
          </a:p>
          <a:p>
            <a:r>
              <a:rPr lang="en-GB" sz="1600" dirty="0" smtClean="0">
                <a:latin typeface="+mn-lt"/>
              </a:rPr>
              <a:t>ensuring that European companies are using Galileo and EGNOS </a:t>
            </a:r>
          </a:p>
          <a:p>
            <a:r>
              <a:rPr lang="en-GB" sz="1600" dirty="0" smtClean="0">
                <a:latin typeface="+mn-lt"/>
              </a:rPr>
              <a:t>making sure that European citizens are benefitting from EGNOS </a:t>
            </a:r>
            <a:r>
              <a:rPr lang="en-GB" sz="1600" dirty="0">
                <a:latin typeface="+mn-lt"/>
              </a:rPr>
              <a:t>and </a:t>
            </a:r>
            <a:r>
              <a:rPr lang="en-GB" sz="1600" dirty="0" smtClean="0">
                <a:latin typeface="+mn-lt"/>
              </a:rPr>
              <a:t>Galileo</a:t>
            </a:r>
            <a:endParaRPr lang="en-GB" sz="1600" dirty="0"/>
          </a:p>
        </p:txBody>
      </p:sp>
    </p:spTree>
    <p:extLst>
      <p:ext uri="{BB962C8B-B14F-4D97-AF65-F5344CB8AC3E}">
        <p14:creationId xmlns:p14="http://schemas.microsoft.com/office/powerpoint/2010/main" val="34238720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09585" indent="-609585"/>
            <a:r>
              <a:rPr lang="en-US" dirty="0"/>
              <a:t>Galileo usage in PVT</a:t>
            </a:r>
          </a:p>
        </p:txBody>
      </p:sp>
      <p:sp>
        <p:nvSpPr>
          <p:cNvPr id="3" name="Text Placeholder 2"/>
          <p:cNvSpPr>
            <a:spLocks noGrp="1"/>
          </p:cNvSpPr>
          <p:nvPr>
            <p:ph type="body" sz="quarter" idx="13"/>
          </p:nvPr>
        </p:nvSpPr>
        <p:spPr>
          <a:xfrm>
            <a:off x="496038" y="2256140"/>
            <a:ext cx="5391310" cy="879805"/>
          </a:xfrm>
        </p:spPr>
        <p:txBody>
          <a:bodyPr>
            <a:normAutofit/>
          </a:bodyPr>
          <a:lstStyle/>
          <a:p>
            <a:r>
              <a:rPr lang="en-US" sz="1800" b="1" dirty="0" smtClean="0">
                <a:solidFill>
                  <a:schemeClr val="tx1"/>
                </a:solidFill>
              </a:rPr>
              <a:t>Huawei P10:</a:t>
            </a:r>
          </a:p>
          <a:p>
            <a:pPr marL="380990" indent="-380990">
              <a:buFont typeface="Arial" panose="020B0604020202020204" pitchFamily="34" charset="0"/>
              <a:buChar char="•"/>
            </a:pPr>
            <a:r>
              <a:rPr lang="en-US" sz="1800" b="1" dirty="0" smtClean="0">
                <a:solidFill>
                  <a:schemeClr val="tx1"/>
                </a:solidFill>
              </a:rPr>
              <a:t>15%</a:t>
            </a:r>
            <a:r>
              <a:rPr lang="en-US" sz="1800" dirty="0" smtClean="0">
                <a:solidFill>
                  <a:schemeClr val="tx1"/>
                </a:solidFill>
              </a:rPr>
              <a:t> of the channels track Galileo </a:t>
            </a:r>
            <a:r>
              <a:rPr lang="en-US" sz="1800" dirty="0" smtClean="0">
                <a:solidFill>
                  <a:schemeClr val="tx1"/>
                </a:solidFill>
              </a:rPr>
              <a:t>satellites</a:t>
            </a:r>
            <a:endParaRPr lang="de-DE" sz="1800" dirty="0">
              <a:solidFill>
                <a:schemeClr val="tx1"/>
              </a:solidFill>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333" y="2908074"/>
            <a:ext cx="5622391" cy="411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41" y="3056239"/>
            <a:ext cx="56082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10143116" y="649092"/>
            <a:ext cx="1210684" cy="663924"/>
          </a:xfrm>
          <a:prstGeom prst="rect">
            <a:avLst/>
          </a:prstGeom>
        </p:spPr>
      </p:pic>
      <p:sp>
        <p:nvSpPr>
          <p:cNvPr id="9" name="Marcador de texto 2">
            <a:extLst>
              <a:ext uri="{FF2B5EF4-FFF2-40B4-BE49-F238E27FC236}">
                <a16:creationId xmlns="" xmlns:a16="http://schemas.microsoft.com/office/drawing/2014/main" id="{5B17891B-2106-4873-844A-1975B1BBF3BC}"/>
              </a:ext>
            </a:extLst>
          </p:cNvPr>
          <p:cNvSpPr txBox="1">
            <a:spLocks/>
          </p:cNvSpPr>
          <p:nvPr/>
        </p:nvSpPr>
        <p:spPr>
          <a:xfrm>
            <a:off x="527052" y="1416821"/>
            <a:ext cx="9913903" cy="839320"/>
          </a:xfrm>
          <a:prstGeom prst="rect">
            <a:avLst/>
          </a:prstGeom>
        </p:spPr>
        <p:txBody>
          <a:bodyPr vert="horz" lIns="91440" tIns="45720" rIns="91440" bIns="45720" rtlCol="0">
            <a:normAutofit/>
          </a:bodyPr>
          <a:lstStyle>
            <a:lvl1pPr marL="0" marR="0" indent="0" algn="l" defTabSz="1390581" rtl="0" eaLnBrk="1" fontAlgn="base" latinLnBrk="0" hangingPunct="1">
              <a:lnSpc>
                <a:spcPct val="115000"/>
              </a:lnSpc>
              <a:spcBef>
                <a:spcPct val="0"/>
              </a:spcBef>
              <a:spcAft>
                <a:spcPct val="0"/>
              </a:spcAft>
              <a:buClrTx/>
              <a:buSzTx/>
              <a:buFontTx/>
              <a:buNone/>
              <a:tabLst/>
              <a:defRPr sz="2133" kern="1200">
                <a:solidFill>
                  <a:schemeClr val="accent1"/>
                </a:solidFill>
                <a:latin typeface="+mj-lt"/>
                <a:ea typeface="+mn-ea"/>
                <a:cs typeface="+mn-cs"/>
              </a:defRPr>
            </a:lvl1pPr>
            <a:lvl2pPr marL="239173" marR="0" indent="-237055" algn="l" defTabSz="1390581" rtl="0" eaLnBrk="1" fontAlgn="base" latinLnBrk="0" hangingPunct="1">
              <a:lnSpc>
                <a:spcPct val="115000"/>
              </a:lnSpc>
              <a:spcBef>
                <a:spcPct val="0"/>
              </a:spcBef>
              <a:spcAft>
                <a:spcPct val="0"/>
              </a:spcAft>
              <a:buClrTx/>
              <a:buSzTx/>
              <a:buFontTx/>
              <a:buChar char="•"/>
              <a:tabLst/>
              <a:defRPr sz="1867" kern="1200">
                <a:solidFill>
                  <a:schemeClr val="accent1"/>
                </a:solidFill>
                <a:latin typeface="Helvetica Neue Light"/>
                <a:ea typeface="+mn-ea"/>
                <a:cs typeface="+mn-cs"/>
              </a:defRPr>
            </a:lvl2pPr>
            <a:lvl3pPr marL="474109" marR="0" indent="-232821" algn="l" defTabSz="1390581" rtl="0" eaLnBrk="1" fontAlgn="base" latinLnBrk="0" hangingPunct="1">
              <a:lnSpc>
                <a:spcPct val="115000"/>
              </a:lnSpc>
              <a:spcBef>
                <a:spcPct val="0"/>
              </a:spcBef>
              <a:spcAft>
                <a:spcPct val="0"/>
              </a:spcAft>
              <a:buClrTx/>
              <a:buSzTx/>
              <a:buFont typeface="Arial" pitchFamily="34" charset="0"/>
              <a:buChar char="–"/>
              <a:tabLst/>
              <a:defRPr sz="1867" kern="1200">
                <a:solidFill>
                  <a:schemeClr val="accent1"/>
                </a:solidFill>
                <a:latin typeface="Helvetica Neue Light"/>
                <a:ea typeface="+mn-ea"/>
                <a:cs typeface="+mn-cs"/>
              </a:defRPr>
            </a:lvl3pPr>
            <a:lvl4pPr marL="717514" marR="0" indent="-241289" algn="l" defTabSz="1390581" rtl="0" eaLnBrk="1" fontAlgn="base" latinLnBrk="0" hangingPunct="1">
              <a:lnSpc>
                <a:spcPct val="115000"/>
              </a:lnSpc>
              <a:spcBef>
                <a:spcPct val="0"/>
              </a:spcBef>
              <a:spcAft>
                <a:spcPct val="0"/>
              </a:spcAft>
              <a:buClrTx/>
              <a:buSzTx/>
              <a:buFont typeface="Arial" pitchFamily="34" charset="0"/>
              <a:buChar char="–"/>
              <a:tabLst/>
              <a:defRPr sz="1867" kern="1200">
                <a:solidFill>
                  <a:schemeClr val="accent1"/>
                </a:solidFill>
                <a:latin typeface="Helvetica Neue Light"/>
                <a:ea typeface="+mn-ea"/>
                <a:cs typeface="+mn-cs"/>
              </a:defRPr>
            </a:lvl4pPr>
            <a:lvl5pPr marL="960919" marR="0" indent="-241289" algn="l" defTabSz="1390581" rtl="0" eaLnBrk="1" fontAlgn="base" latinLnBrk="0" hangingPunct="1">
              <a:lnSpc>
                <a:spcPct val="115000"/>
              </a:lnSpc>
              <a:spcBef>
                <a:spcPct val="0"/>
              </a:spcBef>
              <a:spcAft>
                <a:spcPct val="0"/>
              </a:spcAft>
              <a:buClrTx/>
              <a:buSzTx/>
              <a:buFont typeface="Arial" pitchFamily="34" charset="0"/>
              <a:buChar char="–"/>
              <a:tabLst/>
              <a:defRPr sz="1867" kern="1200">
                <a:solidFill>
                  <a:schemeClr val="accent1"/>
                </a:solidFill>
                <a:latin typeface="Helvetica Neue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solidFill>
                  <a:schemeClr val="tx1"/>
                </a:solidFill>
              </a:rPr>
              <a:t>Tracking per Constellation : Channel allocation per constellation</a:t>
            </a:r>
          </a:p>
          <a:p>
            <a:pPr marL="342900" indent="-342900">
              <a:buFont typeface="Arial" panose="020B0604020202020204" pitchFamily="34" charset="0"/>
              <a:buChar char="•"/>
            </a:pPr>
            <a:r>
              <a:rPr lang="en-US" dirty="0" smtClean="0">
                <a:solidFill>
                  <a:schemeClr val="tx1"/>
                </a:solidFill>
              </a:rPr>
              <a:t>Same Scenario for both phones</a:t>
            </a:r>
          </a:p>
          <a:p>
            <a:endParaRPr lang="en-US" b="1" dirty="0">
              <a:solidFill>
                <a:schemeClr val="tx1"/>
              </a:solidFill>
            </a:endParaRPr>
          </a:p>
        </p:txBody>
      </p:sp>
      <p:sp>
        <p:nvSpPr>
          <p:cNvPr id="4" name="Rectangle 3"/>
          <p:cNvSpPr/>
          <p:nvPr/>
        </p:nvSpPr>
        <p:spPr>
          <a:xfrm>
            <a:off x="6166332" y="2279945"/>
            <a:ext cx="6096000" cy="646331"/>
          </a:xfrm>
          <a:prstGeom prst="rect">
            <a:avLst/>
          </a:prstGeom>
        </p:spPr>
        <p:txBody>
          <a:bodyPr>
            <a:spAutoFit/>
          </a:bodyPr>
          <a:lstStyle/>
          <a:p>
            <a:r>
              <a:rPr lang="en-US" b="1" dirty="0"/>
              <a:t>BQ:</a:t>
            </a:r>
          </a:p>
          <a:p>
            <a:pPr marL="380990" indent="-380990">
              <a:buFont typeface="Arial" panose="020B0604020202020204" pitchFamily="34" charset="0"/>
              <a:buChar char="•"/>
            </a:pPr>
            <a:r>
              <a:rPr lang="en-US" b="1" dirty="0"/>
              <a:t>28% </a:t>
            </a:r>
            <a:r>
              <a:rPr lang="en-US" dirty="0"/>
              <a:t>of the channels track Galileo satellites</a:t>
            </a:r>
            <a:endParaRPr lang="de-DE" dirty="0"/>
          </a:p>
        </p:txBody>
      </p:sp>
      <p:sp>
        <p:nvSpPr>
          <p:cNvPr id="10"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Outputs </a:t>
            </a:r>
            <a:r>
              <a:rPr lang="en-GB" sz="3600" b="1" dirty="0" smtClean="0"/>
              <a:t>of GSA smartphone testing campaign (7)</a:t>
            </a:r>
            <a:endParaRPr lang="en-GB" sz="3600" b="1" dirty="0"/>
          </a:p>
        </p:txBody>
      </p:sp>
      <p:sp>
        <p:nvSpPr>
          <p:cNvPr id="11" name="8-Point Star 10"/>
          <p:cNvSpPr/>
          <p:nvPr/>
        </p:nvSpPr>
        <p:spPr>
          <a:xfrm>
            <a:off x="196685" y="435953"/>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Tree>
    <p:extLst>
      <p:ext uri="{BB962C8B-B14F-4D97-AF65-F5344CB8AC3E}">
        <p14:creationId xmlns:p14="http://schemas.microsoft.com/office/powerpoint/2010/main" val="1917286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520DCBE-BED3-4734-8114-7FD920ACA4E7}" type="slidenum">
              <a:rPr lang="en-GB" smtClean="0"/>
              <a:t>31</a:t>
            </a:fld>
            <a:endParaRPr lang="en-GB"/>
          </a:p>
        </p:txBody>
      </p:sp>
      <p:sp>
        <p:nvSpPr>
          <p:cNvPr id="8" name="Content Placeholder 2"/>
          <p:cNvSpPr txBox="1">
            <a:spLocks/>
          </p:cNvSpPr>
          <p:nvPr/>
        </p:nvSpPr>
        <p:spPr>
          <a:xfrm>
            <a:off x="819810" y="371051"/>
            <a:ext cx="8976220"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Education/Testing: </a:t>
            </a:r>
            <a:r>
              <a:rPr lang="en-GB" sz="3600" b="1" dirty="0" smtClean="0"/>
              <a:t>GNSS Compare </a:t>
            </a:r>
            <a:endParaRPr lang="en-GB" sz="3600" b="1" dirty="0"/>
          </a:p>
        </p:txBody>
      </p:sp>
      <p:sp>
        <p:nvSpPr>
          <p:cNvPr id="9" name="8-Point Star 8"/>
          <p:cNvSpPr/>
          <p:nvPr/>
        </p:nvSpPr>
        <p:spPr>
          <a:xfrm>
            <a:off x="196685" y="435953"/>
            <a:ext cx="552078" cy="569977"/>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pic>
        <p:nvPicPr>
          <p:cNvPr id="13" name="Picture 12"/>
          <p:cNvPicPr>
            <a:picLocks noChangeAspect="1"/>
          </p:cNvPicPr>
          <p:nvPr/>
        </p:nvPicPr>
        <p:blipFill>
          <a:blip r:embed="rId2"/>
          <a:stretch>
            <a:fillRect/>
          </a:stretch>
        </p:blipFill>
        <p:spPr>
          <a:xfrm>
            <a:off x="129474" y="1316155"/>
            <a:ext cx="1040493" cy="769301"/>
          </a:xfrm>
          <a:prstGeom prst="rect">
            <a:avLst/>
          </a:prstGeom>
        </p:spPr>
      </p:pic>
      <p:sp>
        <p:nvSpPr>
          <p:cNvPr id="15" name="Content Placeholder 1"/>
          <p:cNvSpPr txBox="1">
            <a:spLocks/>
          </p:cNvSpPr>
          <p:nvPr/>
        </p:nvSpPr>
        <p:spPr>
          <a:xfrm>
            <a:off x="1042183" y="1135297"/>
            <a:ext cx="8096704" cy="5405320"/>
          </a:xfrm>
          <a:prstGeom prst="rect">
            <a:avLst/>
          </a:prstGeom>
        </p:spPr>
        <p:txBody>
          <a:bodyPr>
            <a:no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smtClean="0"/>
              <a:t>Winner of ESA`s Smartphone App competition 2018: </a:t>
            </a:r>
            <a:r>
              <a:rPr lang="en-GB" sz="2000" b="1" dirty="0" smtClean="0"/>
              <a:t>GNSS Compare</a:t>
            </a:r>
          </a:p>
          <a:p>
            <a:pPr>
              <a:buFontTx/>
              <a:buChar char="-"/>
            </a:pPr>
            <a:r>
              <a:rPr lang="en-GB" sz="2000" dirty="0" smtClean="0"/>
              <a:t>“The </a:t>
            </a:r>
            <a:r>
              <a:rPr lang="en-GB" sz="2000" dirty="0"/>
              <a:t>purpose of GNSS Compare is to make the life of developers and researchers easier. It’s an easy to use and easy to extend Android-based framework for calculating the Position, Velocity and Time (PVT) based on the raw GNSS </a:t>
            </a:r>
            <a:r>
              <a:rPr lang="en-GB" sz="2000" dirty="0" smtClean="0"/>
              <a:t>measurements”</a:t>
            </a:r>
          </a:p>
          <a:p>
            <a:pPr>
              <a:buFontTx/>
              <a:buChar char="-"/>
            </a:pPr>
            <a:r>
              <a:rPr lang="en-GB" sz="2000" b="1" dirty="0" smtClean="0"/>
              <a:t>Open source code on </a:t>
            </a:r>
            <a:r>
              <a:rPr lang="en-GB" sz="2000" b="1" dirty="0" err="1" smtClean="0"/>
              <a:t>github</a:t>
            </a:r>
            <a:r>
              <a:rPr lang="en-GB" sz="2000" b="1" dirty="0" smtClean="0"/>
              <a:t> </a:t>
            </a:r>
            <a:r>
              <a:rPr lang="en-GB" sz="2000" dirty="0">
                <a:hlinkClick r:id="rId3"/>
              </a:rPr>
              <a:t>https://</a:t>
            </a:r>
            <a:r>
              <a:rPr lang="en-GB" sz="2000" dirty="0" smtClean="0">
                <a:hlinkClick r:id="rId3"/>
              </a:rPr>
              <a:t>github.com/TheGalfins/GNSS_Compare</a:t>
            </a:r>
            <a:endParaRPr lang="en-GB" sz="2000" dirty="0" smtClean="0"/>
          </a:p>
          <a:p>
            <a:pPr>
              <a:buFontTx/>
              <a:buChar char="-"/>
            </a:pPr>
            <a:r>
              <a:rPr lang="en-GB" sz="2000" dirty="0" smtClean="0"/>
              <a:t>Online documentation: </a:t>
            </a:r>
            <a:r>
              <a:rPr lang="en-GB" sz="2000" dirty="0" smtClean="0">
                <a:hlinkClick r:id="rId4"/>
              </a:rPr>
              <a:t>https</a:t>
            </a:r>
            <a:r>
              <a:rPr lang="en-GB" sz="2000" dirty="0">
                <a:hlinkClick r:id="rId4"/>
              </a:rPr>
              <a:t>://gnss-compare.readthedocs.io </a:t>
            </a:r>
            <a:endParaRPr lang="en-GB" sz="2000" dirty="0" smtClean="0"/>
          </a:p>
          <a:p>
            <a:pPr>
              <a:buFontTx/>
              <a:buChar char="-"/>
            </a:pPr>
            <a:r>
              <a:rPr lang="en-GB" sz="2000" dirty="0"/>
              <a:t>Available PVT estimators: Weighted Least Squares, Extended Kalman Filter</a:t>
            </a:r>
            <a:r>
              <a:rPr lang="en-GB" sz="2000" dirty="0"/>
              <a:t/>
            </a:r>
            <a:br>
              <a:rPr lang="en-GB" sz="2000" dirty="0"/>
            </a:br>
            <a:r>
              <a:rPr lang="en-GB" sz="2000" dirty="0"/>
              <a:t>- Data logging formats: Simple Logger (UTC timestamp, X, Y, Z), NMEA (UTC timestamp, </a:t>
            </a:r>
            <a:r>
              <a:rPr lang="en-GB" sz="2000" dirty="0" err="1"/>
              <a:t>lat</a:t>
            </a:r>
            <a:r>
              <a:rPr lang="en-GB" sz="2000" dirty="0"/>
              <a:t>, </a:t>
            </a:r>
            <a:r>
              <a:rPr lang="en-GB" sz="2000" dirty="0" err="1"/>
              <a:t>lon</a:t>
            </a:r>
            <a:r>
              <a:rPr lang="en-GB" sz="2000" dirty="0"/>
              <a:t>, alt, CN0), Raw GNSS measurements (Google’s </a:t>
            </a:r>
            <a:r>
              <a:rPr lang="en-GB" sz="2000" dirty="0" err="1"/>
              <a:t>GnssLogger</a:t>
            </a:r>
            <a:r>
              <a:rPr lang="en-GB" sz="2000" dirty="0"/>
              <a:t> format</a:t>
            </a:r>
            <a:r>
              <a:rPr lang="en-GB" sz="2000" dirty="0" smtClean="0"/>
              <a:t>)</a:t>
            </a:r>
          </a:p>
          <a:p>
            <a:pPr>
              <a:buFontTx/>
              <a:buChar char="-"/>
            </a:pPr>
            <a:r>
              <a:rPr lang="en-GB" sz="2000" dirty="0" smtClean="0"/>
              <a:t>Supports dual-frequency</a:t>
            </a:r>
            <a:endParaRPr lang="en-GB" sz="2000" dirty="0"/>
          </a:p>
        </p:txBody>
      </p:sp>
      <p:pic>
        <p:nvPicPr>
          <p:cNvPr id="16" name="Picture 15"/>
          <p:cNvPicPr>
            <a:picLocks noChangeAspect="1"/>
          </p:cNvPicPr>
          <p:nvPr/>
        </p:nvPicPr>
        <p:blipFill>
          <a:blip r:embed="rId5"/>
          <a:stretch>
            <a:fillRect/>
          </a:stretch>
        </p:blipFill>
        <p:spPr>
          <a:xfrm>
            <a:off x="9011104" y="1552720"/>
            <a:ext cx="2125015" cy="3940354"/>
          </a:xfrm>
          <a:prstGeom prst="rect">
            <a:avLst/>
          </a:prstGeom>
        </p:spPr>
      </p:pic>
      <p:pic>
        <p:nvPicPr>
          <p:cNvPr id="17" name="Picture 16"/>
          <p:cNvPicPr>
            <a:picLocks noChangeAspect="1"/>
          </p:cNvPicPr>
          <p:nvPr/>
        </p:nvPicPr>
        <p:blipFill>
          <a:blip r:embed="rId6"/>
          <a:stretch>
            <a:fillRect/>
          </a:stretch>
        </p:blipFill>
        <p:spPr>
          <a:xfrm>
            <a:off x="9011103" y="1552720"/>
            <a:ext cx="2125015" cy="4037528"/>
          </a:xfrm>
          <a:prstGeom prst="rect">
            <a:avLst/>
          </a:prstGeom>
        </p:spPr>
      </p:pic>
    </p:spTree>
    <p:extLst>
      <p:ext uri="{BB962C8B-B14F-4D97-AF65-F5344CB8AC3E}">
        <p14:creationId xmlns:p14="http://schemas.microsoft.com/office/powerpoint/2010/main" val="3851223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520DCBE-BED3-4734-8114-7FD920ACA4E7}" type="slidenum">
              <a:rPr lang="en-GB" smtClean="0"/>
              <a:t>32</a:t>
            </a:fld>
            <a:endParaRPr lang="en-GB"/>
          </a:p>
        </p:txBody>
      </p:sp>
      <p:pic>
        <p:nvPicPr>
          <p:cNvPr id="2050" name="Picture 2" descr="https://www.gsa.europa.eu/sites/all/modules/copyprevention/transparen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65100" y="585929"/>
            <a:ext cx="10309549"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b="1" dirty="0" smtClean="0"/>
              <a:t>Dual-frequency phones</a:t>
            </a:r>
            <a:endParaRPr lang="en-GB" sz="4000" b="1" dirty="0"/>
          </a:p>
        </p:txBody>
      </p:sp>
      <p:sp>
        <p:nvSpPr>
          <p:cNvPr id="4" name="Rectangle 3"/>
          <p:cNvSpPr/>
          <p:nvPr/>
        </p:nvSpPr>
        <p:spPr>
          <a:xfrm>
            <a:off x="309796" y="1722127"/>
            <a:ext cx="7014961" cy="2246769"/>
          </a:xfrm>
          <a:prstGeom prst="rect">
            <a:avLst/>
          </a:prstGeom>
        </p:spPr>
        <p:txBody>
          <a:bodyPr wrap="square">
            <a:spAutoFit/>
          </a:bodyPr>
          <a:lstStyle/>
          <a:p>
            <a:pPr marL="285750" indent="-285750">
              <a:buFont typeface="Arial" panose="020B0604020202020204" pitchFamily="34" charset="0"/>
              <a:buChar char="•"/>
            </a:pPr>
            <a:r>
              <a:rPr lang="en-GB" sz="2000" dirty="0" smtClean="0">
                <a:solidFill>
                  <a:srgbClr val="4B4B4C"/>
                </a:solidFill>
              </a:rPr>
              <a:t>Xiaomi`s world’s </a:t>
            </a:r>
            <a:r>
              <a:rPr lang="en-GB" sz="2000" dirty="0">
                <a:solidFill>
                  <a:srgbClr val="4B4B4C"/>
                </a:solidFill>
              </a:rPr>
              <a:t>first dual-frequency GNSS </a:t>
            </a:r>
            <a:r>
              <a:rPr lang="en-GB" sz="2000" dirty="0" smtClean="0">
                <a:solidFill>
                  <a:srgbClr val="4B4B4C"/>
                </a:solidFill>
              </a:rPr>
              <a:t>smartphone Mi8</a:t>
            </a:r>
            <a:endParaRPr lang="en-GB" sz="2000" dirty="0">
              <a:solidFill>
                <a:srgbClr val="4B4B4C"/>
              </a:solidFill>
            </a:endParaRPr>
          </a:p>
          <a:p>
            <a:pPr marL="285750" indent="-285750">
              <a:buFont typeface="Arial" panose="020B0604020202020204" pitchFamily="34" charset="0"/>
              <a:buChar char="•"/>
            </a:pPr>
            <a:r>
              <a:rPr lang="en-GB" sz="2000" dirty="0" smtClean="0">
                <a:solidFill>
                  <a:srgbClr val="4B4B4C"/>
                </a:solidFill>
              </a:rPr>
              <a:t>Fitted </a:t>
            </a:r>
            <a:r>
              <a:rPr lang="en-GB" sz="2000" dirty="0">
                <a:solidFill>
                  <a:srgbClr val="4B4B4C"/>
                </a:solidFill>
              </a:rPr>
              <a:t>with a </a:t>
            </a:r>
            <a:r>
              <a:rPr lang="en-GB" sz="2000" dirty="0">
                <a:solidFill>
                  <a:srgbClr val="0CB2B3"/>
                </a:solidFill>
                <a:hlinkClick r:id="rId3"/>
              </a:rPr>
              <a:t>Broadcom BCM47755 </a:t>
            </a:r>
            <a:r>
              <a:rPr lang="en-GB" sz="2000" dirty="0" smtClean="0">
                <a:solidFill>
                  <a:srgbClr val="0CB2B3"/>
                </a:solidFill>
                <a:hlinkClick r:id="rId3"/>
              </a:rPr>
              <a:t>chip</a:t>
            </a:r>
            <a:endParaRPr lang="en-GB" sz="2000" dirty="0" smtClean="0">
              <a:solidFill>
                <a:srgbClr val="4B4B4C"/>
              </a:solidFill>
            </a:endParaRPr>
          </a:p>
          <a:p>
            <a:pPr marL="285750" indent="-285750">
              <a:buFont typeface="Arial" panose="020B0604020202020204" pitchFamily="34" charset="0"/>
              <a:buChar char="•"/>
            </a:pPr>
            <a:r>
              <a:rPr lang="en-GB" sz="2000" dirty="0" smtClean="0">
                <a:solidFill>
                  <a:srgbClr val="4B4B4C"/>
                </a:solidFill>
              </a:rPr>
              <a:t>launched </a:t>
            </a:r>
            <a:r>
              <a:rPr lang="en-GB" sz="2000" dirty="0">
                <a:solidFill>
                  <a:srgbClr val="4B4B4C"/>
                </a:solidFill>
              </a:rPr>
              <a:t>on May </a:t>
            </a:r>
            <a:r>
              <a:rPr lang="en-GB" sz="2000" dirty="0" smtClean="0">
                <a:solidFill>
                  <a:srgbClr val="4B4B4C"/>
                </a:solidFill>
              </a:rPr>
              <a:t>31 2018</a:t>
            </a:r>
            <a:endParaRPr lang="en-GB" sz="2000" dirty="0">
              <a:solidFill>
                <a:srgbClr val="4B4B4C"/>
              </a:solidFill>
            </a:endParaRPr>
          </a:p>
          <a:p>
            <a:pPr marL="285750" indent="-285750">
              <a:buFont typeface="Arial" panose="020B0604020202020204" pitchFamily="34" charset="0"/>
              <a:buChar char="•"/>
            </a:pPr>
            <a:r>
              <a:rPr lang="en-GB" sz="2000" dirty="0" smtClean="0">
                <a:solidFill>
                  <a:srgbClr val="4B4B4C"/>
                </a:solidFill>
              </a:rPr>
              <a:t>the </a:t>
            </a:r>
            <a:r>
              <a:rPr lang="en-GB" sz="2000" dirty="0">
                <a:solidFill>
                  <a:srgbClr val="4B4B4C"/>
                </a:solidFill>
              </a:rPr>
              <a:t>world’s first smartphone providing </a:t>
            </a:r>
            <a:r>
              <a:rPr lang="en-GB" sz="2000" dirty="0" smtClean="0">
                <a:solidFill>
                  <a:srgbClr val="4B4B4C"/>
                </a:solidFill>
              </a:rPr>
              <a:t>below meter </a:t>
            </a:r>
            <a:r>
              <a:rPr lang="en-GB" sz="2000" dirty="0">
                <a:solidFill>
                  <a:srgbClr val="4B4B4C"/>
                </a:solidFill>
              </a:rPr>
              <a:t>accuracy for location-based services and vehicle </a:t>
            </a:r>
            <a:r>
              <a:rPr lang="en-GB" sz="2000" dirty="0" smtClean="0">
                <a:solidFill>
                  <a:srgbClr val="4B4B4C"/>
                </a:solidFill>
              </a:rPr>
              <a:t>navigation</a:t>
            </a:r>
          </a:p>
          <a:p>
            <a:pPr marL="285750" indent="-285750">
              <a:buFont typeface="Arial" panose="020B0604020202020204" pitchFamily="34" charset="0"/>
              <a:buChar char="•"/>
            </a:pPr>
            <a:r>
              <a:rPr lang="en-GB" sz="2000" dirty="0" smtClean="0">
                <a:solidFill>
                  <a:srgbClr val="4B4B4C"/>
                </a:solidFill>
              </a:rPr>
              <a:t>Raw measurements can help to provide even higher accuracy</a:t>
            </a:r>
          </a:p>
          <a:p>
            <a:pPr marL="285750" indent="-285750">
              <a:buFont typeface="Arial" panose="020B0604020202020204" pitchFamily="34" charset="0"/>
              <a:buChar char="•"/>
            </a:pPr>
            <a:r>
              <a:rPr lang="en-GB" sz="2000" dirty="0" smtClean="0">
                <a:solidFill>
                  <a:srgbClr val="4B4B4C"/>
                </a:solidFill>
              </a:rPr>
              <a:t>Use L1/E1 and L5/E5 frequencies</a:t>
            </a:r>
            <a:endParaRPr lang="en-GB" sz="2000" dirty="0"/>
          </a:p>
        </p:txBody>
      </p:sp>
      <p:pic>
        <p:nvPicPr>
          <p:cNvPr id="9" name="Picture 8"/>
          <p:cNvPicPr>
            <a:picLocks noChangeAspect="1"/>
          </p:cNvPicPr>
          <p:nvPr/>
        </p:nvPicPr>
        <p:blipFill>
          <a:blip r:embed="rId4"/>
          <a:stretch>
            <a:fillRect/>
          </a:stretch>
        </p:blipFill>
        <p:spPr>
          <a:xfrm>
            <a:off x="8418108" y="1784995"/>
            <a:ext cx="1519205" cy="2217689"/>
          </a:xfrm>
          <a:prstGeom prst="rect">
            <a:avLst/>
          </a:prstGeom>
        </p:spPr>
      </p:pic>
      <p:pic>
        <p:nvPicPr>
          <p:cNvPr id="10" name="Picture 9"/>
          <p:cNvPicPr>
            <a:picLocks noChangeAspect="1"/>
          </p:cNvPicPr>
          <p:nvPr/>
        </p:nvPicPr>
        <p:blipFill>
          <a:blip r:embed="rId5"/>
          <a:stretch>
            <a:fillRect/>
          </a:stretch>
        </p:blipFill>
        <p:spPr>
          <a:xfrm>
            <a:off x="8287574" y="4270736"/>
            <a:ext cx="1780274" cy="2377210"/>
          </a:xfrm>
          <a:prstGeom prst="rect">
            <a:avLst/>
          </a:prstGeom>
        </p:spPr>
      </p:pic>
      <p:sp>
        <p:nvSpPr>
          <p:cNvPr id="11" name="Rectangle 10"/>
          <p:cNvSpPr/>
          <p:nvPr/>
        </p:nvSpPr>
        <p:spPr>
          <a:xfrm>
            <a:off x="165100" y="4951510"/>
            <a:ext cx="7014961" cy="1015663"/>
          </a:xfrm>
          <a:prstGeom prst="rect">
            <a:avLst/>
          </a:prstGeom>
        </p:spPr>
        <p:txBody>
          <a:bodyPr wrap="square">
            <a:spAutoFit/>
          </a:bodyPr>
          <a:lstStyle/>
          <a:p>
            <a:pPr marL="285750" indent="-285750">
              <a:buFont typeface="Arial" panose="020B0604020202020204" pitchFamily="34" charset="0"/>
              <a:buChar char="•"/>
            </a:pPr>
            <a:r>
              <a:rPr lang="en-GB" sz="2000" dirty="0" smtClean="0">
                <a:solidFill>
                  <a:srgbClr val="4B4B4C"/>
                </a:solidFill>
              </a:rPr>
              <a:t>Huawei`s  first dual frequency GNSS smartphone Mate 20 Pro</a:t>
            </a:r>
            <a:endParaRPr lang="en-GB" sz="2000" dirty="0">
              <a:solidFill>
                <a:srgbClr val="4B4B4C"/>
              </a:solidFill>
            </a:endParaRPr>
          </a:p>
          <a:p>
            <a:pPr marL="285750" indent="-285750">
              <a:buFont typeface="Arial" panose="020B0604020202020204" pitchFamily="34" charset="0"/>
              <a:buChar char="•"/>
            </a:pPr>
            <a:r>
              <a:rPr lang="en-GB" sz="2000" dirty="0" smtClean="0">
                <a:solidFill>
                  <a:srgbClr val="4B4B4C"/>
                </a:solidFill>
              </a:rPr>
              <a:t>Fitted </a:t>
            </a:r>
            <a:r>
              <a:rPr lang="en-GB" sz="2000" dirty="0">
                <a:solidFill>
                  <a:srgbClr val="4B4B4C"/>
                </a:solidFill>
              </a:rPr>
              <a:t>with </a:t>
            </a:r>
            <a:r>
              <a:rPr lang="en-GB" sz="2000" dirty="0" smtClean="0">
                <a:solidFill>
                  <a:srgbClr val="4B4B4C"/>
                </a:solidFill>
              </a:rPr>
              <a:t>the</a:t>
            </a:r>
            <a:r>
              <a:rPr lang="en-GB" sz="2000" dirty="0">
                <a:solidFill>
                  <a:srgbClr val="4B4B4C"/>
                </a:solidFill>
              </a:rPr>
              <a:t> </a:t>
            </a:r>
            <a:r>
              <a:rPr lang="en-GB" sz="2000" dirty="0">
                <a:solidFill>
                  <a:srgbClr val="0CB2B3"/>
                </a:solidFill>
                <a:hlinkClick r:id="rId3"/>
              </a:rPr>
              <a:t>Broadcom BCM47755 </a:t>
            </a:r>
            <a:r>
              <a:rPr lang="en-GB" sz="2000" dirty="0" smtClean="0">
                <a:solidFill>
                  <a:srgbClr val="0CB2B3"/>
                </a:solidFill>
                <a:hlinkClick r:id="rId3"/>
              </a:rPr>
              <a:t>chip</a:t>
            </a:r>
            <a:r>
              <a:rPr lang="en-GB" sz="2000" dirty="0" smtClean="0">
                <a:solidFill>
                  <a:srgbClr val="0CB2B3"/>
                </a:solidFill>
              </a:rPr>
              <a:t> </a:t>
            </a:r>
            <a:r>
              <a:rPr lang="en-GB" sz="2000" dirty="0">
                <a:solidFill>
                  <a:srgbClr val="4B4B4C"/>
                </a:solidFill>
              </a:rPr>
              <a:t>too</a:t>
            </a:r>
          </a:p>
          <a:p>
            <a:pPr marL="285750" indent="-285750">
              <a:buFont typeface="Arial" panose="020B0604020202020204" pitchFamily="34" charset="0"/>
              <a:buChar char="•"/>
            </a:pPr>
            <a:r>
              <a:rPr lang="en-GB" sz="2000" dirty="0" smtClean="0">
                <a:solidFill>
                  <a:srgbClr val="4B4B4C"/>
                </a:solidFill>
              </a:rPr>
              <a:t>launched </a:t>
            </a:r>
            <a:r>
              <a:rPr lang="en-GB" sz="2000" dirty="0">
                <a:solidFill>
                  <a:srgbClr val="4B4B4C"/>
                </a:solidFill>
              </a:rPr>
              <a:t>on </a:t>
            </a:r>
            <a:r>
              <a:rPr lang="en-GB" sz="2000" dirty="0" smtClean="0">
                <a:solidFill>
                  <a:srgbClr val="4B4B4C"/>
                </a:solidFill>
              </a:rPr>
              <a:t>November 2018</a:t>
            </a:r>
            <a:endParaRPr lang="en-GB" sz="2000" dirty="0">
              <a:solidFill>
                <a:srgbClr val="4B4B4C"/>
              </a:solidFill>
            </a:endParaRPr>
          </a:p>
        </p:txBody>
      </p:sp>
    </p:spTree>
    <p:extLst>
      <p:ext uri="{BB962C8B-B14F-4D97-AF65-F5344CB8AC3E}">
        <p14:creationId xmlns:p14="http://schemas.microsoft.com/office/powerpoint/2010/main" val="1729806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520DCBE-BED3-4734-8114-7FD920ACA4E7}" type="slidenum">
              <a:rPr lang="en-GB" smtClean="0"/>
              <a:t>33</a:t>
            </a:fld>
            <a:endParaRPr lang="en-GB"/>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106" y="4027006"/>
            <a:ext cx="1811440" cy="281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276106" y="4848511"/>
            <a:ext cx="1811440" cy="5565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165100" y="585929"/>
            <a:ext cx="10309549" cy="1355272"/>
          </a:xfrm>
          <a:prstGeom prst="rect">
            <a:avLst/>
          </a:prstGeom>
        </p:spPr>
        <p:txBody>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800" kern="1200">
                <a:solidFill>
                  <a:schemeClr val="tx1">
                    <a:lumMod val="65000"/>
                    <a:lumOff val="35000"/>
                  </a:schemeClr>
                </a:solidFill>
                <a:latin typeface="+mj-lt"/>
                <a:ea typeface="+mn-ea"/>
                <a:cs typeface="+mn-cs"/>
              </a:defRPr>
            </a:lvl1pPr>
            <a:lvl2pPr marL="685800" indent="-228600" algn="l" defTabSz="914400" rtl="0" eaLnBrk="1" latinLnBrk="0" hangingPunct="1">
              <a:lnSpc>
                <a:spcPct val="100000"/>
              </a:lnSpc>
              <a:spcBef>
                <a:spcPts val="1000"/>
              </a:spcBef>
              <a:spcAft>
                <a:spcPts val="1200"/>
              </a:spcAft>
              <a:buFont typeface="Calibri Light" panose="020F0302020204030204" pitchFamily="34" charset="0"/>
              <a:buChar char="‒"/>
              <a:defRPr sz="2400" kern="1200">
                <a:solidFill>
                  <a:schemeClr val="tx1">
                    <a:lumMod val="65000"/>
                    <a:lumOff val="35000"/>
                  </a:schemeClr>
                </a:solidFill>
                <a:latin typeface="+mj-lt"/>
                <a:ea typeface="+mn-ea"/>
                <a:cs typeface="+mn-cs"/>
              </a:defRPr>
            </a:lvl2pPr>
            <a:lvl3pPr marL="1143000" indent="-228600" algn="l" defTabSz="914400" rtl="0" eaLnBrk="1" latinLnBrk="0" hangingPunct="1">
              <a:lnSpc>
                <a:spcPct val="100000"/>
              </a:lnSpc>
              <a:spcBef>
                <a:spcPts val="1000"/>
              </a:spcBef>
              <a:spcAft>
                <a:spcPts val="1200"/>
              </a:spcAft>
              <a:buFont typeface="Calibri Light" panose="020F0302020204030204" pitchFamily="34" charset="0"/>
              <a:buChar char="‒"/>
              <a:defRPr sz="2000" kern="1200">
                <a:solidFill>
                  <a:schemeClr val="tx1">
                    <a:lumMod val="65000"/>
                    <a:lumOff val="35000"/>
                  </a:schemeClr>
                </a:solidFill>
                <a:latin typeface="+mj-lt"/>
                <a:ea typeface="+mn-ea"/>
                <a:cs typeface="+mn-cs"/>
              </a:defRPr>
            </a:lvl3pPr>
            <a:lvl4pPr marL="16002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4pPr>
            <a:lvl5pPr marL="2057400" indent="-228600" algn="l" defTabSz="914400" rtl="0" eaLnBrk="1" latinLnBrk="0" hangingPunct="1">
              <a:lnSpc>
                <a:spcPct val="100000"/>
              </a:lnSpc>
              <a:spcBef>
                <a:spcPts val="1000"/>
              </a:spcBef>
              <a:spcAft>
                <a:spcPts val="1200"/>
              </a:spcAft>
              <a:buFont typeface="Calibri Light" panose="020F0302020204030204" pitchFamily="34" charset="0"/>
              <a:buChar char="‒"/>
              <a:defRPr sz="1800" kern="1200">
                <a:solidFill>
                  <a:schemeClr val="tx1">
                    <a:lumMod val="65000"/>
                    <a:lumOff val="3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b="1" dirty="0" smtClean="0"/>
              <a:t>Some results of the dual-frequency smartphone</a:t>
            </a:r>
            <a:endParaRPr lang="en-GB" sz="4000" b="1" dirty="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1846587"/>
            <a:ext cx="53244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10" y="1237814"/>
            <a:ext cx="4707586" cy="280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0788" r="9073"/>
          <a:stretch/>
        </p:blipFill>
        <p:spPr bwMode="auto">
          <a:xfrm>
            <a:off x="7684029" y="2016238"/>
            <a:ext cx="4596341" cy="36516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5006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520DCBE-BED3-4734-8114-7FD920ACA4E7}" type="slidenum">
              <a:rPr lang="en-GB" smtClean="0"/>
              <a:t>34</a:t>
            </a:fld>
            <a:endParaRPr lang="en-GB"/>
          </a:p>
        </p:txBody>
      </p:sp>
      <p:sp>
        <p:nvSpPr>
          <p:cNvPr id="3" name="Rectangle 2"/>
          <p:cNvSpPr/>
          <p:nvPr/>
        </p:nvSpPr>
        <p:spPr>
          <a:xfrm>
            <a:off x="307076" y="254722"/>
            <a:ext cx="9483635" cy="1200329"/>
          </a:xfrm>
          <a:prstGeom prst="rect">
            <a:avLst/>
          </a:prstGeom>
        </p:spPr>
        <p:txBody>
          <a:bodyPr wrap="square">
            <a:spAutoFit/>
          </a:bodyPr>
          <a:lstStyle/>
          <a:p>
            <a:r>
              <a:rPr lang="en-GB" sz="3600" b="1" dirty="0" smtClean="0">
                <a:solidFill>
                  <a:schemeClr val="tx1">
                    <a:lumMod val="65000"/>
                    <a:lumOff val="35000"/>
                  </a:schemeClr>
                </a:solidFill>
                <a:latin typeface="+mj-lt"/>
                <a:ea typeface="+mj-ea"/>
                <a:cs typeface="+mj-cs"/>
              </a:rPr>
              <a:t>GSA Task Force: created shortly after Google`s announcement</a:t>
            </a:r>
            <a:endParaRPr lang="en-GB" sz="3600" b="1" dirty="0">
              <a:solidFill>
                <a:schemeClr val="tx1">
                  <a:lumMod val="65000"/>
                  <a:lumOff val="35000"/>
                </a:schemeClr>
              </a:solidFill>
              <a:latin typeface="+mj-lt"/>
              <a:ea typeface="+mj-ea"/>
              <a:cs typeface="+mj-cs"/>
            </a:endParaRPr>
          </a:p>
        </p:txBody>
      </p:sp>
      <p:pic>
        <p:nvPicPr>
          <p:cNvPr id="10" name="Picture 9"/>
          <p:cNvPicPr>
            <a:picLocks noChangeAspect="1"/>
          </p:cNvPicPr>
          <p:nvPr/>
        </p:nvPicPr>
        <p:blipFill>
          <a:blip r:embed="rId2"/>
          <a:stretch>
            <a:fillRect/>
          </a:stretch>
        </p:blipFill>
        <p:spPr>
          <a:xfrm>
            <a:off x="7573109" y="2587692"/>
            <a:ext cx="3088348" cy="1888773"/>
          </a:xfrm>
          <a:prstGeom prst="rect">
            <a:avLst/>
          </a:prstGeom>
        </p:spPr>
      </p:pic>
      <p:sp>
        <p:nvSpPr>
          <p:cNvPr id="12" name="TextBox 11"/>
          <p:cNvSpPr txBox="1"/>
          <p:nvPr/>
        </p:nvSpPr>
        <p:spPr>
          <a:xfrm>
            <a:off x="221618" y="1647369"/>
            <a:ext cx="6569974" cy="5016758"/>
          </a:xfrm>
          <a:prstGeom prst="rect">
            <a:avLst/>
          </a:prstGeom>
          <a:noFill/>
        </p:spPr>
        <p:txBody>
          <a:bodyPr wrap="square" rtlCol="0">
            <a:spAutoFit/>
          </a:bodyPr>
          <a:lstStyle/>
          <a:p>
            <a:pPr marL="285750" indent="-285750">
              <a:buFont typeface="Arial" panose="020B0604020202020204" pitchFamily="34" charset="0"/>
              <a:buChar char="•"/>
            </a:pPr>
            <a:r>
              <a:rPr lang="en-GB" sz="2000" b="1" dirty="0" smtClean="0">
                <a:solidFill>
                  <a:schemeClr val="tx1">
                    <a:lumMod val="75000"/>
                    <a:lumOff val="25000"/>
                  </a:schemeClr>
                </a:solidFill>
              </a:rPr>
              <a:t>The </a:t>
            </a:r>
            <a:r>
              <a:rPr lang="en-GB" sz="2000" b="1" dirty="0">
                <a:solidFill>
                  <a:schemeClr val="tx1">
                    <a:lumMod val="75000"/>
                    <a:lumOff val="25000"/>
                  </a:schemeClr>
                </a:solidFill>
              </a:rPr>
              <a:t>GSA </a:t>
            </a:r>
            <a:r>
              <a:rPr lang="en-GB" sz="2000" b="1" dirty="0" smtClean="0">
                <a:solidFill>
                  <a:schemeClr val="tx1">
                    <a:lumMod val="75000"/>
                    <a:lumOff val="25000"/>
                  </a:schemeClr>
                </a:solidFill>
              </a:rPr>
              <a:t>GNSS Raw </a:t>
            </a:r>
            <a:r>
              <a:rPr lang="en-GB" sz="2000" b="1" dirty="0">
                <a:solidFill>
                  <a:schemeClr val="tx1">
                    <a:lumMod val="75000"/>
                    <a:lumOff val="25000"/>
                  </a:schemeClr>
                </a:solidFill>
              </a:rPr>
              <a:t>Measurements </a:t>
            </a:r>
            <a:r>
              <a:rPr lang="en-GB" sz="2000" b="1" dirty="0" smtClean="0">
                <a:solidFill>
                  <a:schemeClr val="tx1">
                    <a:lumMod val="75000"/>
                    <a:lumOff val="25000"/>
                  </a:schemeClr>
                </a:solidFill>
              </a:rPr>
              <a:t>Task Force </a:t>
            </a:r>
            <a:r>
              <a:rPr lang="en-GB" sz="2000" dirty="0" smtClean="0">
                <a:solidFill>
                  <a:schemeClr val="tx1">
                    <a:lumMod val="75000"/>
                    <a:lumOff val="25000"/>
                  </a:schemeClr>
                </a:solidFill>
              </a:rPr>
              <a:t>was </a:t>
            </a:r>
            <a:r>
              <a:rPr lang="en-GB" sz="2000" dirty="0">
                <a:solidFill>
                  <a:schemeClr val="tx1">
                    <a:lumMod val="75000"/>
                    <a:lumOff val="25000"/>
                  </a:schemeClr>
                </a:solidFill>
              </a:rPr>
              <a:t>established </a:t>
            </a:r>
            <a:r>
              <a:rPr lang="en-GB" sz="2000" dirty="0" smtClean="0">
                <a:solidFill>
                  <a:schemeClr val="tx1">
                    <a:lumMod val="75000"/>
                    <a:lumOff val="25000"/>
                  </a:schemeClr>
                </a:solidFill>
              </a:rPr>
              <a:t>following the announcement of Google </a:t>
            </a:r>
            <a:r>
              <a:rPr lang="en-GB" sz="2000" dirty="0">
                <a:solidFill>
                  <a:schemeClr val="tx1">
                    <a:lumMod val="75000"/>
                    <a:lumOff val="25000"/>
                  </a:schemeClr>
                </a:solidFill>
              </a:rPr>
              <a:t>in 2016 </a:t>
            </a:r>
            <a:r>
              <a:rPr lang="en-GB" sz="2000" dirty="0" smtClean="0">
                <a:solidFill>
                  <a:schemeClr val="tx1">
                    <a:lumMod val="75000"/>
                    <a:lumOff val="25000"/>
                  </a:schemeClr>
                </a:solidFill>
              </a:rPr>
              <a:t>to make the Android Raw Measurements available from Android 7.0 </a:t>
            </a:r>
          </a:p>
          <a:p>
            <a:pPr marL="285750" indent="-285750">
              <a:buFont typeface="Arial" panose="020B0604020202020204" pitchFamily="34" charset="0"/>
              <a:buChar char="•"/>
            </a:pPr>
            <a:endParaRPr lang="en-GB" sz="2000" dirty="0" smtClean="0">
              <a:solidFill>
                <a:schemeClr val="tx1">
                  <a:lumMod val="75000"/>
                  <a:lumOff val="25000"/>
                </a:schemeClr>
              </a:solidFill>
            </a:endParaRPr>
          </a:p>
          <a:p>
            <a:pPr marL="742950" lvl="1" indent="-285750">
              <a:buFont typeface="Arial" panose="020B0604020202020204" pitchFamily="34" charset="0"/>
              <a:buChar char="•"/>
            </a:pPr>
            <a:r>
              <a:rPr lang="en-GB" sz="2000" dirty="0" smtClean="0">
                <a:solidFill>
                  <a:schemeClr val="tx1">
                    <a:lumMod val="75000"/>
                    <a:lumOff val="25000"/>
                  </a:schemeClr>
                </a:solidFill>
              </a:rPr>
              <a:t>Continuously open call for participation </a:t>
            </a:r>
            <a:r>
              <a:rPr lang="en-GB" sz="2000" dirty="0">
                <a:solidFill>
                  <a:schemeClr val="tx1">
                    <a:lumMod val="75000"/>
                    <a:lumOff val="25000"/>
                  </a:schemeClr>
                </a:solidFill>
              </a:rPr>
              <a:t>(</a:t>
            </a:r>
            <a:r>
              <a:rPr lang="en-GB" sz="2000" dirty="0" smtClean="0">
                <a:solidFill>
                  <a:schemeClr val="tx1">
                    <a:lumMod val="75000"/>
                    <a:lumOff val="25000"/>
                  </a:schemeClr>
                </a:solidFill>
              </a:rPr>
              <a:t>write to </a:t>
            </a:r>
            <a:r>
              <a:rPr lang="en-GB" sz="2000" dirty="0" smtClean="0">
                <a:solidFill>
                  <a:schemeClr val="tx1">
                    <a:lumMod val="75000"/>
                    <a:lumOff val="25000"/>
                  </a:schemeClr>
                </a:solidFill>
                <a:hlinkClick r:id="rId3"/>
              </a:rPr>
              <a:t>market@gsa.europa.eu</a:t>
            </a:r>
            <a:r>
              <a:rPr lang="en-GB" sz="2000" dirty="0" smtClean="0">
                <a:solidFill>
                  <a:schemeClr val="tx1">
                    <a:lumMod val="75000"/>
                    <a:lumOff val="25000"/>
                  </a:schemeClr>
                </a:solidFill>
              </a:rPr>
              <a:t> )</a:t>
            </a:r>
          </a:p>
          <a:p>
            <a:pPr marL="742950" lvl="1" indent="-285750">
              <a:buFont typeface="Arial" panose="020B0604020202020204" pitchFamily="34" charset="0"/>
              <a:buChar char="•"/>
            </a:pPr>
            <a:r>
              <a:rPr lang="en-GB" sz="2000" dirty="0" smtClean="0">
                <a:solidFill>
                  <a:schemeClr val="tx1">
                    <a:lumMod val="75000"/>
                    <a:lumOff val="25000"/>
                  </a:schemeClr>
                </a:solidFill>
              </a:rPr>
              <a:t>No fee for membership</a:t>
            </a:r>
          </a:p>
          <a:p>
            <a:pPr marL="742950" lvl="1" indent="-285750">
              <a:buFont typeface="Arial" panose="020B0604020202020204" pitchFamily="34" charset="0"/>
              <a:buChar char="•"/>
            </a:pPr>
            <a:endParaRPr lang="en-GB" sz="2000" dirty="0" smtClean="0">
              <a:solidFill>
                <a:schemeClr val="tx1">
                  <a:lumMod val="75000"/>
                  <a:lumOff val="25000"/>
                </a:schemeClr>
              </a:solidFill>
            </a:endParaRPr>
          </a:p>
          <a:p>
            <a:pPr marL="285750" indent="-285750">
              <a:buFont typeface="Arial" panose="020B0604020202020204" pitchFamily="34" charset="0"/>
              <a:buChar char="•"/>
            </a:pPr>
            <a:r>
              <a:rPr lang="en-GB" sz="2000" b="1" dirty="0" smtClean="0">
                <a:solidFill>
                  <a:schemeClr val="tx1">
                    <a:lumMod val="75000"/>
                    <a:lumOff val="25000"/>
                  </a:schemeClr>
                </a:solidFill>
              </a:rPr>
              <a:t>Objective(s):</a:t>
            </a:r>
          </a:p>
          <a:p>
            <a:r>
              <a:rPr lang="en-GB" sz="2000" dirty="0" smtClean="0">
                <a:solidFill>
                  <a:schemeClr val="tx1">
                    <a:lumMod val="75000"/>
                    <a:lumOff val="25000"/>
                  </a:schemeClr>
                </a:solidFill>
              </a:rPr>
              <a:t>	-“to </a:t>
            </a:r>
            <a:r>
              <a:rPr lang="en-GB" sz="2000" dirty="0">
                <a:solidFill>
                  <a:schemeClr val="tx1">
                    <a:lumMod val="75000"/>
                    <a:lumOff val="25000"/>
                  </a:schemeClr>
                </a:solidFill>
              </a:rPr>
              <a:t>share knowledge and expertise on Android </a:t>
            </a:r>
            <a:r>
              <a:rPr lang="en-GB" sz="2000" dirty="0" smtClean="0">
                <a:solidFill>
                  <a:schemeClr val="tx1">
                    <a:lumMod val="75000"/>
                    <a:lumOff val="25000"/>
                  </a:schemeClr>
                </a:solidFill>
              </a:rPr>
              <a:t>	raw </a:t>
            </a:r>
            <a:r>
              <a:rPr lang="en-GB" sz="2000" dirty="0">
                <a:solidFill>
                  <a:schemeClr val="tx1">
                    <a:lumMod val="75000"/>
                    <a:lumOff val="25000"/>
                  </a:schemeClr>
                </a:solidFill>
              </a:rPr>
              <a:t>measurements and </a:t>
            </a:r>
            <a:r>
              <a:rPr lang="en-GB" sz="2000" dirty="0" smtClean="0">
                <a:solidFill>
                  <a:schemeClr val="tx1">
                    <a:lumMod val="75000"/>
                    <a:lumOff val="25000"/>
                  </a:schemeClr>
                </a:solidFill>
              </a:rPr>
              <a:t>its wider use</a:t>
            </a:r>
            <a:r>
              <a:rPr lang="en-GB" sz="2000" dirty="0">
                <a:solidFill>
                  <a:schemeClr val="tx1">
                    <a:lumMod val="75000"/>
                    <a:lumOff val="25000"/>
                  </a:schemeClr>
                </a:solidFill>
              </a:rPr>
              <a:t>, including its </a:t>
            </a:r>
            <a:r>
              <a:rPr lang="en-GB" sz="2000" dirty="0" smtClean="0">
                <a:solidFill>
                  <a:schemeClr val="tx1">
                    <a:lumMod val="75000"/>
                    <a:lumOff val="25000"/>
                  </a:schemeClr>
                </a:solidFill>
              </a:rPr>
              <a:t>	potential </a:t>
            </a:r>
            <a:r>
              <a:rPr lang="en-GB" sz="2000" dirty="0">
                <a:solidFill>
                  <a:schemeClr val="tx1">
                    <a:lumMod val="75000"/>
                    <a:lumOff val="25000"/>
                  </a:schemeClr>
                </a:solidFill>
              </a:rPr>
              <a:t>for high accuracy positioning </a:t>
            </a:r>
            <a:r>
              <a:rPr lang="en-GB" sz="2000" dirty="0" smtClean="0">
                <a:solidFill>
                  <a:schemeClr val="tx1">
                    <a:lumMod val="75000"/>
                    <a:lumOff val="25000"/>
                  </a:schemeClr>
                </a:solidFill>
              </a:rPr>
              <a:t>	techniques”</a:t>
            </a:r>
          </a:p>
          <a:p>
            <a:r>
              <a:rPr lang="en-GB" sz="2000" dirty="0" smtClean="0">
                <a:solidFill>
                  <a:schemeClr val="tx1">
                    <a:lumMod val="75000"/>
                    <a:lumOff val="25000"/>
                  </a:schemeClr>
                </a:solidFill>
              </a:rPr>
              <a:t>	- </a:t>
            </a:r>
            <a:r>
              <a:rPr lang="en-GB" sz="2000" b="1" dirty="0" smtClean="0">
                <a:solidFill>
                  <a:schemeClr val="tx1">
                    <a:lumMod val="75000"/>
                    <a:lumOff val="25000"/>
                  </a:schemeClr>
                </a:solidFill>
              </a:rPr>
              <a:t>“</a:t>
            </a:r>
            <a:r>
              <a:rPr lang="en-GB" sz="2000" dirty="0" smtClean="0">
                <a:solidFill>
                  <a:schemeClr val="tx1">
                    <a:lumMod val="75000"/>
                    <a:lumOff val="25000"/>
                  </a:schemeClr>
                </a:solidFill>
              </a:rPr>
              <a:t>valorise the Galileo differentiators”</a:t>
            </a:r>
          </a:p>
          <a:p>
            <a:endParaRPr lang="en-GB" sz="2000" dirty="0" smtClean="0">
              <a:solidFill>
                <a:schemeClr val="tx1">
                  <a:lumMod val="75000"/>
                  <a:lumOff val="25000"/>
                </a:schemeClr>
              </a:solidFill>
            </a:endParaRPr>
          </a:p>
        </p:txBody>
      </p:sp>
    </p:spTree>
    <p:extLst>
      <p:ext uri="{BB962C8B-B14F-4D97-AF65-F5344CB8AC3E}">
        <p14:creationId xmlns:p14="http://schemas.microsoft.com/office/powerpoint/2010/main" val="1306896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58158" y="309816"/>
            <a:ext cx="7642371" cy="1355272"/>
          </a:xfrm>
        </p:spPr>
        <p:txBody>
          <a:bodyPr/>
          <a:lstStyle/>
          <a:p>
            <a:r>
              <a:rPr lang="en-GB" sz="3600" dirty="0" smtClean="0"/>
              <a:t>GSA Task Force: Short history</a:t>
            </a:r>
            <a:endParaRPr lang="en-GB" sz="3600" dirty="0"/>
          </a:p>
        </p:txBody>
      </p:sp>
      <p:sp>
        <p:nvSpPr>
          <p:cNvPr id="4" name="Slide Number Placeholder 3"/>
          <p:cNvSpPr>
            <a:spLocks noGrp="1"/>
          </p:cNvSpPr>
          <p:nvPr>
            <p:ph type="sldNum" sz="quarter" idx="11"/>
          </p:nvPr>
        </p:nvSpPr>
        <p:spPr/>
        <p:txBody>
          <a:bodyPr/>
          <a:lstStyle/>
          <a:p>
            <a:fld id="{3520DCBE-BED3-4734-8114-7FD920ACA4E7}" type="slidenum">
              <a:rPr lang="en-GB" smtClean="0"/>
              <a:t>35</a:t>
            </a:fld>
            <a:endParaRPr lang="en-GB" dirty="0"/>
          </a:p>
        </p:txBody>
      </p:sp>
      <p:pic>
        <p:nvPicPr>
          <p:cNvPr id="2" name="Picture 1"/>
          <p:cNvPicPr>
            <a:picLocks noChangeAspect="1"/>
          </p:cNvPicPr>
          <p:nvPr/>
        </p:nvPicPr>
        <p:blipFill>
          <a:blip r:embed="rId2"/>
          <a:stretch>
            <a:fillRect/>
          </a:stretch>
        </p:blipFill>
        <p:spPr>
          <a:xfrm>
            <a:off x="364290" y="1893327"/>
            <a:ext cx="5839192" cy="2939977"/>
          </a:xfrm>
          <a:prstGeom prst="rect">
            <a:avLst/>
          </a:prstGeom>
        </p:spPr>
      </p:pic>
      <p:sp>
        <p:nvSpPr>
          <p:cNvPr id="8" name="TextBox 7"/>
          <p:cNvSpPr txBox="1"/>
          <p:nvPr/>
        </p:nvSpPr>
        <p:spPr>
          <a:xfrm>
            <a:off x="14265" y="5142212"/>
            <a:ext cx="6539242" cy="369332"/>
          </a:xfrm>
          <a:prstGeom prst="rect">
            <a:avLst/>
          </a:prstGeom>
          <a:noFill/>
        </p:spPr>
        <p:txBody>
          <a:bodyPr wrap="square" rtlCol="0">
            <a:spAutoFit/>
          </a:bodyPr>
          <a:lstStyle/>
          <a:p>
            <a:r>
              <a:rPr lang="en-GB" i="1" dirty="0"/>
              <a:t>T</a:t>
            </a:r>
            <a:r>
              <a:rPr lang="en-GB" i="1" dirty="0" smtClean="0"/>
              <a:t>ask force has more than 100 members (these are </a:t>
            </a:r>
            <a:r>
              <a:rPr lang="en-GB" i="1" dirty="0" smtClean="0"/>
              <a:t>“founding” ones</a:t>
            </a:r>
            <a:r>
              <a:rPr lang="en-GB" i="1" dirty="0" smtClean="0"/>
              <a:t>)</a:t>
            </a:r>
            <a:endParaRPr lang="en-GB" i="1" dirty="0"/>
          </a:p>
        </p:txBody>
      </p:sp>
      <p:sp>
        <p:nvSpPr>
          <p:cNvPr id="6" name="Rectangle 5"/>
          <p:cNvSpPr/>
          <p:nvPr/>
        </p:nvSpPr>
        <p:spPr>
          <a:xfrm>
            <a:off x="6271850" y="1746710"/>
            <a:ext cx="3205435" cy="4708981"/>
          </a:xfrm>
          <a:prstGeom prst="rect">
            <a:avLst/>
          </a:prstGeom>
        </p:spPr>
        <p:txBody>
          <a:bodyPr wrap="square">
            <a:spAutoFit/>
          </a:bodyPr>
          <a:lstStyle/>
          <a:p>
            <a:pPr marL="285750" indent="-285750">
              <a:buFont typeface="Arial" panose="020B0604020202020204" pitchFamily="34" charset="0"/>
              <a:buChar char="•"/>
            </a:pPr>
            <a:r>
              <a:rPr lang="en-GB" sz="2000" dirty="0">
                <a:solidFill>
                  <a:schemeClr val="tx1">
                    <a:lumMod val="75000"/>
                    <a:lumOff val="25000"/>
                  </a:schemeClr>
                </a:solidFill>
              </a:rPr>
              <a:t>First workshop took place in July 2017 </a:t>
            </a:r>
            <a:r>
              <a:rPr lang="en-GB" sz="2000" dirty="0" smtClean="0">
                <a:solidFill>
                  <a:schemeClr val="tx1">
                    <a:lumMod val="75000"/>
                    <a:lumOff val="25000"/>
                  </a:schemeClr>
                </a:solidFill>
              </a:rPr>
              <a:t>(over 30 </a:t>
            </a:r>
            <a:r>
              <a:rPr lang="en-GB" sz="2000" dirty="0">
                <a:solidFill>
                  <a:schemeClr val="tx1">
                    <a:lumMod val="75000"/>
                    <a:lumOff val="25000"/>
                  </a:schemeClr>
                </a:solidFill>
              </a:rPr>
              <a:t>participants)</a:t>
            </a:r>
          </a:p>
          <a:p>
            <a:pPr marL="742950" lvl="1" indent="-285750">
              <a:buFont typeface="Arial" panose="020B0604020202020204" pitchFamily="34" charset="0"/>
              <a:buChar char="•"/>
            </a:pPr>
            <a:r>
              <a:rPr lang="en-GB" sz="2000" dirty="0">
                <a:solidFill>
                  <a:schemeClr val="tx1">
                    <a:lumMod val="75000"/>
                    <a:lumOff val="25000"/>
                  </a:schemeClr>
                </a:solidFill>
              </a:rPr>
              <a:t>Meeting served as a </a:t>
            </a:r>
            <a:r>
              <a:rPr lang="en-GB" sz="2000" b="1" dirty="0">
                <a:solidFill>
                  <a:schemeClr val="tx1">
                    <a:lumMod val="75000"/>
                    <a:lumOff val="25000"/>
                  </a:schemeClr>
                </a:solidFill>
              </a:rPr>
              <a:t>brainstorming event </a:t>
            </a:r>
            <a:r>
              <a:rPr lang="en-GB" sz="2000" dirty="0">
                <a:solidFill>
                  <a:schemeClr val="tx1">
                    <a:lumMod val="75000"/>
                    <a:lumOff val="25000"/>
                  </a:schemeClr>
                </a:solidFill>
              </a:rPr>
              <a:t>for what later became the White </a:t>
            </a:r>
            <a:r>
              <a:rPr lang="en-GB" sz="2000" dirty="0" smtClean="0">
                <a:solidFill>
                  <a:schemeClr val="tx1">
                    <a:lumMod val="75000"/>
                    <a:lumOff val="25000"/>
                  </a:schemeClr>
                </a:solidFill>
              </a:rPr>
              <a:t>Paper</a:t>
            </a:r>
            <a:endParaRPr lang="en-GB" sz="2000" dirty="0">
              <a:solidFill>
                <a:schemeClr val="tx1">
                  <a:lumMod val="75000"/>
                  <a:lumOff val="25000"/>
                </a:schemeClr>
              </a:solidFill>
            </a:endParaRPr>
          </a:p>
          <a:p>
            <a:pPr marL="285750" indent="-285750">
              <a:buFont typeface="Arial" panose="020B0604020202020204" pitchFamily="34" charset="0"/>
              <a:buChar char="•"/>
            </a:pPr>
            <a:r>
              <a:rPr lang="en-GB" sz="2000" dirty="0">
                <a:solidFill>
                  <a:schemeClr val="tx1">
                    <a:lumMod val="75000"/>
                    <a:lumOff val="25000"/>
                  </a:schemeClr>
                </a:solidFill>
              </a:rPr>
              <a:t>T</a:t>
            </a:r>
            <a:r>
              <a:rPr lang="en-GB" sz="2000" dirty="0" smtClean="0">
                <a:solidFill>
                  <a:schemeClr val="tx1">
                    <a:lumMod val="75000"/>
                    <a:lumOff val="25000"/>
                  </a:schemeClr>
                </a:solidFill>
              </a:rPr>
              <a:t>esting results of some members were presented during ION 2017 conference in Portland, USA</a:t>
            </a:r>
          </a:p>
          <a:p>
            <a:pPr marL="285750" indent="-285750">
              <a:buFont typeface="Arial" panose="020B0604020202020204" pitchFamily="34" charset="0"/>
              <a:buChar char="•"/>
            </a:pPr>
            <a:r>
              <a:rPr lang="en-GB" sz="2000" dirty="0" smtClean="0">
                <a:solidFill>
                  <a:schemeClr val="tx1">
                    <a:lumMod val="75000"/>
                    <a:lumOff val="25000"/>
                  </a:schemeClr>
                </a:solidFill>
              </a:rPr>
              <a:t>Second workshop in </a:t>
            </a:r>
            <a:r>
              <a:rPr lang="en-GB" sz="2000" dirty="0" smtClean="0">
                <a:solidFill>
                  <a:schemeClr val="tx1">
                    <a:lumMod val="75000"/>
                    <a:lumOff val="25000"/>
                  </a:schemeClr>
                </a:solidFill>
              </a:rPr>
              <a:t>May</a:t>
            </a:r>
            <a:r>
              <a:rPr lang="en-GB" sz="2000" dirty="0" smtClean="0">
                <a:solidFill>
                  <a:schemeClr val="tx1">
                    <a:lumMod val="75000"/>
                    <a:lumOff val="25000"/>
                  </a:schemeClr>
                </a:solidFill>
              </a:rPr>
              <a:t> </a:t>
            </a:r>
            <a:r>
              <a:rPr lang="en-GB" sz="2000" dirty="0" smtClean="0">
                <a:solidFill>
                  <a:schemeClr val="tx1">
                    <a:lumMod val="75000"/>
                    <a:lumOff val="25000"/>
                  </a:schemeClr>
                </a:solidFill>
              </a:rPr>
              <a:t>2018 in Prague</a:t>
            </a:r>
            <a:endParaRPr lang="en-GB" sz="2000" dirty="0">
              <a:solidFill>
                <a:schemeClr val="tx1">
                  <a:lumMod val="75000"/>
                  <a:lumOff val="25000"/>
                </a:schemeClr>
              </a:solidFill>
            </a:endParaRPr>
          </a:p>
        </p:txBody>
      </p:sp>
      <p:pic>
        <p:nvPicPr>
          <p:cNvPr id="9" name="Picture 8"/>
          <p:cNvPicPr>
            <a:picLocks noChangeAspect="1"/>
          </p:cNvPicPr>
          <p:nvPr/>
        </p:nvPicPr>
        <p:blipFill>
          <a:blip r:embed="rId3"/>
          <a:stretch>
            <a:fillRect/>
          </a:stretch>
        </p:blipFill>
        <p:spPr>
          <a:xfrm>
            <a:off x="9621246" y="1746710"/>
            <a:ext cx="2098923" cy="2737600"/>
          </a:xfrm>
          <a:prstGeom prst="rect">
            <a:avLst/>
          </a:prstGeom>
        </p:spPr>
      </p:pic>
      <p:sp>
        <p:nvSpPr>
          <p:cNvPr id="7" name="Rectangle 6"/>
          <p:cNvSpPr/>
          <p:nvPr/>
        </p:nvSpPr>
        <p:spPr>
          <a:xfrm>
            <a:off x="95058" y="5809360"/>
            <a:ext cx="6096000" cy="646331"/>
          </a:xfrm>
          <a:prstGeom prst="rect">
            <a:avLst/>
          </a:prstGeom>
        </p:spPr>
        <p:txBody>
          <a:bodyPr>
            <a:spAutoFit/>
          </a:bodyPr>
          <a:lstStyle/>
          <a:p>
            <a:pPr marL="285750" indent="-285750">
              <a:buFont typeface="Arial" panose="020B0604020202020204" pitchFamily="34" charset="0"/>
              <a:buChar char="•"/>
            </a:pPr>
            <a:r>
              <a:rPr lang="en-GB" dirty="0">
                <a:solidFill>
                  <a:schemeClr val="tx1">
                    <a:lumMod val="75000"/>
                    <a:lumOff val="25000"/>
                  </a:schemeClr>
                </a:solidFill>
                <a:hlinkClick r:id="rId4"/>
              </a:rPr>
              <a:t>The Task Force </a:t>
            </a:r>
            <a:r>
              <a:rPr lang="en-GB" dirty="0">
                <a:solidFill>
                  <a:schemeClr val="tx1">
                    <a:lumMod val="75000"/>
                    <a:lumOff val="25000"/>
                  </a:schemeClr>
                </a:solidFill>
              </a:rPr>
              <a:t>includes GNSS experts, scientists and GNSS market players</a:t>
            </a:r>
          </a:p>
        </p:txBody>
      </p:sp>
    </p:spTree>
    <p:extLst>
      <p:ext uri="{BB962C8B-B14F-4D97-AF65-F5344CB8AC3E}">
        <p14:creationId xmlns:p14="http://schemas.microsoft.com/office/powerpoint/2010/main" val="2556945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61364" y="231361"/>
            <a:ext cx="9420836" cy="1355272"/>
          </a:xfrm>
        </p:spPr>
        <p:txBody>
          <a:bodyPr/>
          <a:lstStyle/>
          <a:p>
            <a:r>
              <a:rPr lang="en-GB" sz="3600" dirty="0" smtClean="0"/>
              <a:t>GSA Task Force: Galileo Raw measurements White </a:t>
            </a:r>
            <a:r>
              <a:rPr lang="en-GB" sz="3600" dirty="0"/>
              <a:t>P</a:t>
            </a:r>
            <a:r>
              <a:rPr lang="en-GB" sz="3600" dirty="0" smtClean="0"/>
              <a:t>aper published in January 2018</a:t>
            </a:r>
            <a:endParaRPr lang="en-GB" sz="3600" dirty="0"/>
          </a:p>
        </p:txBody>
      </p:sp>
      <p:sp>
        <p:nvSpPr>
          <p:cNvPr id="4" name="Slide Number Placeholder 3"/>
          <p:cNvSpPr>
            <a:spLocks noGrp="1"/>
          </p:cNvSpPr>
          <p:nvPr>
            <p:ph type="sldNum" sz="quarter" idx="11"/>
          </p:nvPr>
        </p:nvSpPr>
        <p:spPr/>
        <p:txBody>
          <a:bodyPr/>
          <a:lstStyle/>
          <a:p>
            <a:fld id="{3520DCBE-BED3-4734-8114-7FD920ACA4E7}" type="slidenum">
              <a:rPr lang="en-GB" smtClean="0"/>
              <a:t>36</a:t>
            </a:fld>
            <a:endParaRPr lang="en-GB"/>
          </a:p>
        </p:txBody>
      </p:sp>
      <p:pic>
        <p:nvPicPr>
          <p:cNvPr id="5" name="Picture 4"/>
          <p:cNvPicPr>
            <a:picLocks noChangeAspect="1"/>
          </p:cNvPicPr>
          <p:nvPr/>
        </p:nvPicPr>
        <p:blipFill>
          <a:blip r:embed="rId2"/>
          <a:stretch>
            <a:fillRect/>
          </a:stretch>
        </p:blipFill>
        <p:spPr>
          <a:xfrm>
            <a:off x="601548" y="2279033"/>
            <a:ext cx="3099344" cy="4359744"/>
          </a:xfrm>
          <a:prstGeom prst="rect">
            <a:avLst/>
          </a:prstGeom>
        </p:spPr>
      </p:pic>
      <p:sp>
        <p:nvSpPr>
          <p:cNvPr id="2" name="TextBox 1"/>
          <p:cNvSpPr txBox="1"/>
          <p:nvPr/>
        </p:nvSpPr>
        <p:spPr>
          <a:xfrm>
            <a:off x="4101779" y="1755455"/>
            <a:ext cx="6597556" cy="4708981"/>
          </a:xfrm>
          <a:prstGeom prst="rect">
            <a:avLst/>
          </a:prstGeom>
          <a:noFill/>
        </p:spPr>
        <p:txBody>
          <a:bodyPr wrap="square" rtlCol="0">
            <a:spAutoFit/>
          </a:bodyPr>
          <a:lstStyle/>
          <a:p>
            <a:r>
              <a:rPr lang="en-GB" sz="2000" b="1" dirty="0">
                <a:solidFill>
                  <a:schemeClr val="tx1">
                    <a:lumMod val="75000"/>
                    <a:lumOff val="25000"/>
                  </a:schemeClr>
                </a:solidFill>
              </a:rPr>
              <a:t>Part I</a:t>
            </a:r>
            <a:r>
              <a:rPr lang="en-GB" sz="2000" dirty="0">
                <a:solidFill>
                  <a:schemeClr val="tx1">
                    <a:lumMod val="75000"/>
                    <a:lumOff val="25000"/>
                  </a:schemeClr>
                </a:solidFill>
              </a:rPr>
              <a:t>: overview of the theoretical basics needed to reconstruct GNSS raw measurements using Android, including a basic overview of GNSS, GNSS time references, </a:t>
            </a:r>
            <a:r>
              <a:rPr lang="en-GB" sz="2000" dirty="0" err="1">
                <a:solidFill>
                  <a:schemeClr val="tx1">
                    <a:lumMod val="75000"/>
                    <a:lumOff val="25000"/>
                  </a:schemeClr>
                </a:solidFill>
              </a:rPr>
              <a:t>pseudoranges</a:t>
            </a:r>
            <a:r>
              <a:rPr lang="en-GB" sz="2000" dirty="0">
                <a:solidFill>
                  <a:schemeClr val="tx1">
                    <a:lumMod val="75000"/>
                    <a:lumOff val="25000"/>
                  </a:schemeClr>
                </a:solidFill>
              </a:rPr>
              <a:t>, navigation messages and position </a:t>
            </a:r>
            <a:r>
              <a:rPr lang="en-GB" sz="2000" dirty="0" smtClean="0">
                <a:solidFill>
                  <a:schemeClr val="tx1">
                    <a:lumMod val="75000"/>
                    <a:lumOff val="25000"/>
                  </a:schemeClr>
                </a:solidFill>
              </a:rPr>
              <a:t>estimation</a:t>
            </a:r>
          </a:p>
          <a:p>
            <a:endParaRPr lang="en-GB" sz="2000" dirty="0">
              <a:solidFill>
                <a:schemeClr val="tx1">
                  <a:lumMod val="75000"/>
                  <a:lumOff val="25000"/>
                </a:schemeClr>
              </a:solidFill>
            </a:endParaRPr>
          </a:p>
          <a:p>
            <a:r>
              <a:rPr lang="en-GB" sz="2000" b="1" dirty="0">
                <a:solidFill>
                  <a:schemeClr val="tx1">
                    <a:lumMod val="75000"/>
                    <a:lumOff val="25000"/>
                  </a:schemeClr>
                </a:solidFill>
              </a:rPr>
              <a:t>Part II</a:t>
            </a:r>
            <a:r>
              <a:rPr lang="en-GB" sz="2000" dirty="0">
                <a:solidFill>
                  <a:schemeClr val="tx1">
                    <a:lumMod val="75000"/>
                    <a:lumOff val="25000"/>
                  </a:schemeClr>
                </a:solidFill>
              </a:rPr>
              <a:t>: information on how to access and use raw measurements, including generating </a:t>
            </a:r>
            <a:r>
              <a:rPr lang="en-GB" sz="2000" dirty="0" err="1">
                <a:solidFill>
                  <a:schemeClr val="tx1">
                    <a:lumMod val="75000"/>
                    <a:lumOff val="25000"/>
                  </a:schemeClr>
                </a:solidFill>
              </a:rPr>
              <a:t>pseudoranges</a:t>
            </a:r>
            <a:r>
              <a:rPr lang="en-GB" sz="2000" dirty="0">
                <a:solidFill>
                  <a:schemeClr val="tx1">
                    <a:lumMod val="75000"/>
                    <a:lumOff val="25000"/>
                  </a:schemeClr>
                </a:solidFill>
              </a:rPr>
              <a:t> and </a:t>
            </a:r>
            <a:r>
              <a:rPr lang="en-GB" sz="2000" dirty="0" smtClean="0">
                <a:solidFill>
                  <a:schemeClr val="tx1">
                    <a:lumMod val="75000"/>
                    <a:lumOff val="25000"/>
                  </a:schemeClr>
                </a:solidFill>
              </a:rPr>
              <a:t>Doppler</a:t>
            </a:r>
          </a:p>
          <a:p>
            <a:endParaRPr lang="en-GB" sz="2000" dirty="0">
              <a:solidFill>
                <a:schemeClr val="tx1">
                  <a:lumMod val="75000"/>
                  <a:lumOff val="25000"/>
                </a:schemeClr>
              </a:solidFill>
            </a:endParaRPr>
          </a:p>
          <a:p>
            <a:r>
              <a:rPr lang="en-GB" sz="2000" b="1" dirty="0">
                <a:solidFill>
                  <a:schemeClr val="tx1">
                    <a:lumMod val="75000"/>
                    <a:lumOff val="25000"/>
                  </a:schemeClr>
                </a:solidFill>
              </a:rPr>
              <a:t>Part III</a:t>
            </a:r>
            <a:r>
              <a:rPr lang="en-GB" sz="2000" dirty="0">
                <a:solidFill>
                  <a:schemeClr val="tx1">
                    <a:lumMod val="75000"/>
                    <a:lumOff val="25000"/>
                  </a:schemeClr>
                </a:solidFill>
              </a:rPr>
              <a:t>: a look at the most promising techniques and discussion on the benefits and limitations of each </a:t>
            </a:r>
            <a:r>
              <a:rPr lang="en-GB" sz="2000" dirty="0" smtClean="0">
                <a:solidFill>
                  <a:schemeClr val="tx1">
                    <a:lumMod val="75000"/>
                    <a:lumOff val="25000"/>
                  </a:schemeClr>
                </a:solidFill>
              </a:rPr>
              <a:t>technique</a:t>
            </a:r>
          </a:p>
          <a:p>
            <a:endParaRPr lang="en-GB" sz="2000" dirty="0">
              <a:solidFill>
                <a:schemeClr val="tx1">
                  <a:lumMod val="75000"/>
                  <a:lumOff val="25000"/>
                </a:schemeClr>
              </a:solidFill>
            </a:endParaRPr>
          </a:p>
          <a:p>
            <a:r>
              <a:rPr lang="en-GB" sz="2000" b="1" dirty="0">
                <a:solidFill>
                  <a:schemeClr val="tx1">
                    <a:lumMod val="75000"/>
                    <a:lumOff val="25000"/>
                  </a:schemeClr>
                </a:solidFill>
              </a:rPr>
              <a:t>Part IV</a:t>
            </a:r>
            <a:r>
              <a:rPr lang="en-GB" sz="2000" dirty="0">
                <a:solidFill>
                  <a:schemeClr val="tx1">
                    <a:lumMod val="75000"/>
                    <a:lumOff val="25000"/>
                  </a:schemeClr>
                </a:solidFill>
              </a:rPr>
              <a:t>: use cases that may benefit from the increased accuracy and integrity obtained with the use of GNSS raw </a:t>
            </a:r>
            <a:r>
              <a:rPr lang="en-GB" sz="2000" dirty="0" smtClean="0">
                <a:solidFill>
                  <a:schemeClr val="tx1">
                    <a:lumMod val="75000"/>
                    <a:lumOff val="25000"/>
                  </a:schemeClr>
                </a:solidFill>
              </a:rPr>
              <a:t>measurements</a:t>
            </a:r>
            <a:endParaRPr lang="en-GB" sz="2000" dirty="0">
              <a:solidFill>
                <a:schemeClr val="tx1">
                  <a:lumMod val="75000"/>
                  <a:lumOff val="25000"/>
                </a:schemeClr>
              </a:solidFill>
            </a:endParaRPr>
          </a:p>
        </p:txBody>
      </p:sp>
      <p:sp>
        <p:nvSpPr>
          <p:cNvPr id="7" name="TextBox 6"/>
          <p:cNvSpPr txBox="1"/>
          <p:nvPr/>
        </p:nvSpPr>
        <p:spPr>
          <a:xfrm rot="19530618">
            <a:off x="352612" y="2370990"/>
            <a:ext cx="1971625"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endParaRPr lang="en-GB" sz="1200" b="1" dirty="0" smtClean="0"/>
          </a:p>
          <a:p>
            <a:pPr algn="ctr"/>
            <a:r>
              <a:rPr lang="en-GB" sz="1200" b="1" dirty="0" smtClean="0"/>
              <a:t>Available </a:t>
            </a:r>
            <a:r>
              <a:rPr lang="en-GB" sz="1200" b="1" dirty="0"/>
              <a:t>for download </a:t>
            </a:r>
            <a:endParaRPr lang="en-GB" sz="1200" b="1" dirty="0" smtClean="0"/>
          </a:p>
          <a:p>
            <a:pPr algn="ctr"/>
            <a:r>
              <a:rPr lang="en-GB" sz="1200" b="1" dirty="0" smtClean="0">
                <a:hlinkClick r:id="rId3"/>
              </a:rPr>
              <a:t>at </a:t>
            </a:r>
            <a:r>
              <a:rPr lang="en-GB" sz="1200" b="1" dirty="0">
                <a:hlinkClick r:id="rId3"/>
              </a:rPr>
              <a:t>GSA </a:t>
            </a:r>
            <a:r>
              <a:rPr lang="en-GB" sz="1200" b="1" dirty="0" smtClean="0">
                <a:hlinkClick r:id="rId3"/>
              </a:rPr>
              <a:t>website</a:t>
            </a:r>
            <a:endParaRPr lang="en-GB" sz="1200" b="1" dirty="0" smtClean="0"/>
          </a:p>
          <a:p>
            <a:pPr algn="ctr"/>
            <a:endParaRPr lang="en-GB" sz="1200" b="1" dirty="0"/>
          </a:p>
        </p:txBody>
      </p:sp>
    </p:spTree>
    <p:extLst>
      <p:ext uri="{BB962C8B-B14F-4D97-AF65-F5344CB8AC3E}">
        <p14:creationId xmlns:p14="http://schemas.microsoft.com/office/powerpoint/2010/main" val="2613849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9216" y="1951337"/>
            <a:ext cx="6891878" cy="4176919"/>
          </a:xfrm>
        </p:spPr>
        <p:txBody>
          <a:bodyPr>
            <a:normAutofit/>
          </a:bodyPr>
          <a:lstStyle/>
          <a:p>
            <a:r>
              <a:rPr lang="it-IT" sz="2400" dirty="0" smtClean="0"/>
              <a:t>Discussion Forum set up for the TF members</a:t>
            </a:r>
            <a:endParaRPr lang="en-GB" sz="2400" dirty="0"/>
          </a:p>
          <a:p>
            <a:pPr lvl="1"/>
            <a:r>
              <a:rPr lang="it-IT" sz="1400" dirty="0">
                <a:hlinkClick r:id="rId2"/>
              </a:rPr>
              <a:t>http://</a:t>
            </a:r>
            <a:r>
              <a:rPr lang="it-IT" sz="1400" dirty="0" smtClean="0">
                <a:hlinkClick r:id="rId2"/>
              </a:rPr>
              <a:t>rawmeasurementstaskforce.forums-free.com</a:t>
            </a:r>
            <a:endParaRPr lang="it-IT" sz="1400" dirty="0" smtClean="0"/>
          </a:p>
          <a:p>
            <a:r>
              <a:rPr lang="it-IT" sz="2400" dirty="0" smtClean="0"/>
              <a:t>Database of measurements at Google Docs</a:t>
            </a:r>
          </a:p>
          <a:p>
            <a:pPr lvl="1"/>
            <a:r>
              <a:rPr lang="en-GB" sz="1400" u="sng" dirty="0">
                <a:hlinkClick r:id="rId3"/>
              </a:rPr>
              <a:t>https://docs.google.com/spreadsheets/d/1Li4aKf43eJipZGweWpEIRHaRgj4tSacZ9WNuPHObt88/copy</a:t>
            </a:r>
            <a:endParaRPr lang="en-GB" sz="1400" dirty="0"/>
          </a:p>
          <a:p>
            <a:endParaRPr lang="it-IT" sz="2400" dirty="0" smtClean="0"/>
          </a:p>
        </p:txBody>
      </p:sp>
      <p:sp>
        <p:nvSpPr>
          <p:cNvPr id="3" name="Content Placeholder 2"/>
          <p:cNvSpPr>
            <a:spLocks noGrp="1"/>
          </p:cNvSpPr>
          <p:nvPr>
            <p:ph sz="quarter" idx="10"/>
          </p:nvPr>
        </p:nvSpPr>
        <p:spPr>
          <a:xfrm>
            <a:off x="556188" y="257060"/>
            <a:ext cx="9596215" cy="1355272"/>
          </a:xfrm>
        </p:spPr>
        <p:txBody>
          <a:bodyPr/>
          <a:lstStyle/>
          <a:p>
            <a:r>
              <a:rPr lang="en-GB" sz="3600" dirty="0" smtClean="0"/>
              <a:t>GSA Task Force: Discussion Forum and Measurements Database</a:t>
            </a:r>
            <a:endParaRPr lang="en-GB" sz="3600" dirty="0"/>
          </a:p>
        </p:txBody>
      </p:sp>
      <p:sp>
        <p:nvSpPr>
          <p:cNvPr id="4" name="Slide Number Placeholder 3"/>
          <p:cNvSpPr>
            <a:spLocks noGrp="1"/>
          </p:cNvSpPr>
          <p:nvPr>
            <p:ph type="sldNum" sz="quarter" idx="11"/>
          </p:nvPr>
        </p:nvSpPr>
        <p:spPr/>
        <p:txBody>
          <a:bodyPr/>
          <a:lstStyle/>
          <a:p>
            <a:fld id="{3520DCBE-BED3-4734-8114-7FD920ACA4E7}" type="slidenum">
              <a:rPr lang="en-GB" smtClean="0"/>
              <a:t>37</a:t>
            </a:fld>
            <a:endParaRPr lang="en-GB"/>
          </a:p>
        </p:txBody>
      </p:sp>
      <p:pic>
        <p:nvPicPr>
          <p:cNvPr id="5" name="Picture 4"/>
          <p:cNvPicPr>
            <a:picLocks noChangeAspect="1"/>
          </p:cNvPicPr>
          <p:nvPr/>
        </p:nvPicPr>
        <p:blipFill>
          <a:blip r:embed="rId4"/>
          <a:stretch>
            <a:fillRect/>
          </a:stretch>
        </p:blipFill>
        <p:spPr>
          <a:xfrm>
            <a:off x="7574306" y="1840426"/>
            <a:ext cx="4230516" cy="2505285"/>
          </a:xfrm>
          <a:prstGeom prst="rect">
            <a:avLst/>
          </a:prstGeom>
        </p:spPr>
      </p:pic>
      <p:pic>
        <p:nvPicPr>
          <p:cNvPr id="6" name="Picture 5"/>
          <p:cNvPicPr>
            <a:picLocks noChangeAspect="1"/>
          </p:cNvPicPr>
          <p:nvPr/>
        </p:nvPicPr>
        <p:blipFill>
          <a:blip r:embed="rId5"/>
          <a:stretch>
            <a:fillRect/>
          </a:stretch>
        </p:blipFill>
        <p:spPr>
          <a:xfrm>
            <a:off x="2102526" y="4785561"/>
            <a:ext cx="6144862" cy="1812947"/>
          </a:xfrm>
          <a:prstGeom prst="rect">
            <a:avLst/>
          </a:prstGeom>
        </p:spPr>
      </p:pic>
    </p:spTree>
    <p:extLst>
      <p:ext uri="{BB962C8B-B14F-4D97-AF65-F5344CB8AC3E}">
        <p14:creationId xmlns:p14="http://schemas.microsoft.com/office/powerpoint/2010/main" val="912258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520DCBE-BED3-4734-8114-7FD920ACA4E7}" type="slidenum">
              <a:rPr lang="en-GB" smtClean="0"/>
              <a:t>38</a:t>
            </a:fld>
            <a:endParaRPr lang="en-GB"/>
          </a:p>
        </p:txBody>
      </p:sp>
      <p:sp>
        <p:nvSpPr>
          <p:cNvPr id="5" name="TextBox 4"/>
          <p:cNvSpPr txBox="1"/>
          <p:nvPr/>
        </p:nvSpPr>
        <p:spPr>
          <a:xfrm>
            <a:off x="255639" y="1904480"/>
            <a:ext cx="6115664" cy="1938992"/>
          </a:xfrm>
          <a:prstGeom prst="rect">
            <a:avLst/>
          </a:prstGeom>
          <a:solidFill>
            <a:schemeClr val="accent1">
              <a:lumMod val="40000"/>
              <a:lumOff val="60000"/>
            </a:schemeClr>
          </a:solidFill>
        </p:spPr>
        <p:txBody>
          <a:bodyPr wrap="square" rtlCol="0">
            <a:spAutoFit/>
          </a:bodyPr>
          <a:lstStyle/>
          <a:p>
            <a:r>
              <a:rPr lang="en-GB" sz="1200" b="1" dirty="0" smtClean="0"/>
              <a:t>2nd edition of GSA`s GNSS User Technology Report (Sept 2018)</a:t>
            </a:r>
          </a:p>
          <a:p>
            <a:endParaRPr lang="en-GB" sz="1200" b="1" dirty="0"/>
          </a:p>
          <a:p>
            <a:pPr marL="214313" indent="-214313">
              <a:buFont typeface="Arial" panose="020B0604020202020204" pitchFamily="34" charset="0"/>
              <a:buChar char="•"/>
            </a:pPr>
            <a:r>
              <a:rPr lang="en-GB" sz="1200" dirty="0"/>
              <a:t>General overview of the latest GNSS receiver technology common to all application areas </a:t>
            </a:r>
          </a:p>
          <a:p>
            <a:pPr marL="214313" indent="-214313">
              <a:buFont typeface="Arial" panose="020B0604020202020204" pitchFamily="34" charset="0"/>
              <a:buChar char="•"/>
            </a:pPr>
            <a:endParaRPr lang="en-GB" sz="1200" dirty="0" smtClean="0"/>
          </a:p>
          <a:p>
            <a:pPr marL="214313" indent="-214313">
              <a:buFont typeface="Arial" panose="020B0604020202020204" pitchFamily="34" charset="0"/>
              <a:buChar char="•"/>
            </a:pPr>
            <a:r>
              <a:rPr lang="en-GB" sz="1200" dirty="0" smtClean="0"/>
              <a:t>An </a:t>
            </a:r>
            <a:r>
              <a:rPr lang="en-GB" sz="1200" dirty="0"/>
              <a:t>in-depth analysis of GNSS user technology as it pertains to three key macrosegments: </a:t>
            </a:r>
          </a:p>
          <a:p>
            <a:pPr marL="557213" lvl="1" indent="-214313">
              <a:buFont typeface="Wingdings" panose="05000000000000000000" pitchFamily="2" charset="2"/>
              <a:buChar char="ü"/>
            </a:pPr>
            <a:r>
              <a:rPr lang="en-GB" sz="1200" dirty="0"/>
              <a:t>Mass market solutions</a:t>
            </a:r>
          </a:p>
          <a:p>
            <a:pPr marL="557213" lvl="1" indent="-214313">
              <a:buFont typeface="Wingdings" panose="05000000000000000000" pitchFamily="2" charset="2"/>
              <a:buChar char="ü"/>
            </a:pPr>
            <a:r>
              <a:rPr lang="en-GB" sz="1200" dirty="0"/>
              <a:t>Transport safety and liability-critical solutions </a:t>
            </a:r>
          </a:p>
          <a:p>
            <a:pPr marL="557213" lvl="1" indent="-214313">
              <a:buFont typeface="Wingdings" panose="05000000000000000000" pitchFamily="2" charset="2"/>
              <a:buChar char="ü"/>
            </a:pPr>
            <a:r>
              <a:rPr lang="en-GB" sz="1200" dirty="0"/>
              <a:t>High precision, timing and asset management solutions </a:t>
            </a:r>
          </a:p>
          <a:p>
            <a:pPr marL="214313" indent="-214313">
              <a:buFont typeface="Arial" panose="020B0604020202020204" pitchFamily="34" charset="0"/>
              <a:buChar char="•"/>
            </a:pPr>
            <a:endParaRPr lang="en-GB" sz="1200" dirty="0" smtClean="0"/>
          </a:p>
          <a:p>
            <a:pPr marL="214313" indent="-214313">
              <a:buFont typeface="Arial" panose="020B0604020202020204" pitchFamily="34" charset="0"/>
              <a:buChar char="•"/>
            </a:pPr>
            <a:r>
              <a:rPr lang="en-GB" sz="1200" dirty="0" smtClean="0"/>
              <a:t>Editor’s </a:t>
            </a:r>
            <a:r>
              <a:rPr lang="en-GB" sz="1200" dirty="0"/>
              <a:t>special on Automation and increasingly important role of </a:t>
            </a:r>
            <a:r>
              <a:rPr lang="en-GB" sz="1200" dirty="0" smtClean="0"/>
              <a:t>GNSS</a:t>
            </a:r>
            <a:endParaRPr lang="en-GB" sz="1350" dirty="0"/>
          </a:p>
        </p:txBody>
      </p:sp>
      <p:sp>
        <p:nvSpPr>
          <p:cNvPr id="7" name="Title 1"/>
          <p:cNvSpPr txBox="1">
            <a:spLocks/>
          </p:cNvSpPr>
          <p:nvPr/>
        </p:nvSpPr>
        <p:spPr>
          <a:xfrm>
            <a:off x="255640" y="221151"/>
            <a:ext cx="8489206" cy="857250"/>
          </a:xfrm>
          <a:prstGeom prst="rect">
            <a:avLst/>
          </a:prstGeom>
        </p:spPr>
        <p:txBody>
          <a:bodyPr vert="horz" lIns="68580" tIns="34290" rIns="68580" bIns="34290" rtlCol="0">
            <a:normAutofit lnSpcReduction="10000"/>
          </a:bodyPr>
          <a:lstStyle>
            <a:defPPr>
              <a:defRPr lang="en-US"/>
            </a:defPPr>
            <a:lvl1pPr indent="0">
              <a:lnSpc>
                <a:spcPct val="100000"/>
              </a:lnSpc>
              <a:spcBef>
                <a:spcPts val="1000"/>
              </a:spcBef>
              <a:spcAft>
                <a:spcPts val="1200"/>
              </a:spcAft>
              <a:buFont typeface="Arial" panose="020B0604020202020204" pitchFamily="34" charset="0"/>
              <a:buNone/>
              <a:defRPr sz="3600" b="1">
                <a:solidFill>
                  <a:schemeClr val="tx1">
                    <a:lumMod val="65000"/>
                    <a:lumOff val="35000"/>
                  </a:schemeClr>
                </a:solidFill>
                <a:latin typeface="+mj-lt"/>
                <a:ea typeface="+mj-ea"/>
                <a:cs typeface="+mj-cs"/>
              </a:defRPr>
            </a:lvl1pPr>
            <a:lvl2pPr marL="685800" indent="-228600">
              <a:lnSpc>
                <a:spcPct val="100000"/>
              </a:lnSpc>
              <a:spcBef>
                <a:spcPts val="1000"/>
              </a:spcBef>
              <a:spcAft>
                <a:spcPts val="1200"/>
              </a:spcAft>
              <a:buFont typeface="Calibri Light" panose="020F0302020204030204" pitchFamily="34" charset="0"/>
              <a:buChar char="‒"/>
              <a:defRPr sz="2400">
                <a:solidFill>
                  <a:schemeClr val="tx1">
                    <a:lumMod val="65000"/>
                    <a:lumOff val="35000"/>
                  </a:schemeClr>
                </a:solidFill>
                <a:latin typeface="+mj-lt"/>
              </a:defRPr>
            </a:lvl2pPr>
            <a:lvl3pPr marL="1143000" indent="-228600">
              <a:lnSpc>
                <a:spcPct val="100000"/>
              </a:lnSpc>
              <a:spcBef>
                <a:spcPts val="1000"/>
              </a:spcBef>
              <a:spcAft>
                <a:spcPts val="1200"/>
              </a:spcAft>
              <a:buFont typeface="Calibri Light" panose="020F0302020204030204" pitchFamily="34" charset="0"/>
              <a:buChar char="‒"/>
              <a:defRPr sz="2000">
                <a:solidFill>
                  <a:schemeClr val="tx1">
                    <a:lumMod val="65000"/>
                    <a:lumOff val="35000"/>
                  </a:schemeClr>
                </a:solidFill>
                <a:latin typeface="+mj-lt"/>
              </a:defRPr>
            </a:lvl3pPr>
            <a:lvl4pPr marL="1600200" indent="-228600">
              <a:lnSpc>
                <a:spcPct val="100000"/>
              </a:lnSpc>
              <a:spcBef>
                <a:spcPts val="1000"/>
              </a:spcBef>
              <a:spcAft>
                <a:spcPts val="1200"/>
              </a:spcAft>
              <a:buFont typeface="Calibri Light" panose="020F0302020204030204" pitchFamily="34" charset="0"/>
              <a:buChar char="‒"/>
              <a:defRPr>
                <a:solidFill>
                  <a:schemeClr val="tx1">
                    <a:lumMod val="65000"/>
                    <a:lumOff val="35000"/>
                  </a:schemeClr>
                </a:solidFill>
                <a:latin typeface="+mj-lt"/>
              </a:defRPr>
            </a:lvl4pPr>
            <a:lvl5pPr marL="2057400" indent="-228600">
              <a:lnSpc>
                <a:spcPct val="100000"/>
              </a:lnSpc>
              <a:spcBef>
                <a:spcPts val="1000"/>
              </a:spcBef>
              <a:spcAft>
                <a:spcPts val="1200"/>
              </a:spcAft>
              <a:buFont typeface="Calibri Light" panose="020F0302020204030204" pitchFamily="34" charset="0"/>
              <a:buChar char="‒"/>
              <a:defRPr>
                <a:solidFill>
                  <a:schemeClr val="tx1">
                    <a:lumMod val="65000"/>
                    <a:lumOff val="35000"/>
                  </a:schemeClr>
                </a:solidFill>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2700" dirty="0"/>
              <a:t>The second issue of the GNSS User Technology Report, a publication on user technology</a:t>
            </a:r>
          </a:p>
        </p:txBody>
      </p:sp>
      <p:pic>
        <p:nvPicPr>
          <p:cNvPr id="8" name="Picture 7"/>
          <p:cNvPicPr>
            <a:picLocks noChangeAspect="1"/>
          </p:cNvPicPr>
          <p:nvPr/>
        </p:nvPicPr>
        <p:blipFill rotWithShape="1">
          <a:blip r:embed="rId2"/>
          <a:srcRect r="480"/>
          <a:stretch/>
        </p:blipFill>
        <p:spPr>
          <a:xfrm>
            <a:off x="6666347" y="1712816"/>
            <a:ext cx="3253307" cy="2266941"/>
          </a:xfrm>
          <a:prstGeom prst="rect">
            <a:avLst/>
          </a:prstGeom>
        </p:spPr>
      </p:pic>
      <p:pic>
        <p:nvPicPr>
          <p:cNvPr id="9" name="Picture 8"/>
          <p:cNvPicPr>
            <a:picLocks noChangeAspect="1"/>
          </p:cNvPicPr>
          <p:nvPr/>
        </p:nvPicPr>
        <p:blipFill>
          <a:blip r:embed="rId3"/>
          <a:stretch>
            <a:fillRect/>
          </a:stretch>
        </p:blipFill>
        <p:spPr>
          <a:xfrm>
            <a:off x="6666347" y="4091965"/>
            <a:ext cx="3332669" cy="2299477"/>
          </a:xfrm>
          <a:prstGeom prst="rect">
            <a:avLst/>
          </a:prstGeom>
        </p:spPr>
      </p:pic>
      <p:sp>
        <p:nvSpPr>
          <p:cNvPr id="10" name="TextBox 9"/>
          <p:cNvSpPr txBox="1"/>
          <p:nvPr/>
        </p:nvSpPr>
        <p:spPr>
          <a:xfrm>
            <a:off x="255639" y="4288246"/>
            <a:ext cx="6115664" cy="1938992"/>
          </a:xfrm>
          <a:prstGeom prst="rect">
            <a:avLst/>
          </a:prstGeom>
          <a:solidFill>
            <a:schemeClr val="accent1">
              <a:lumMod val="40000"/>
              <a:lumOff val="60000"/>
            </a:schemeClr>
          </a:solidFill>
        </p:spPr>
        <p:txBody>
          <a:bodyPr wrap="square" rtlCol="0">
            <a:spAutoFit/>
          </a:bodyPr>
          <a:lstStyle>
            <a:defPPr>
              <a:defRPr lang="en-US"/>
            </a:defPPr>
            <a:lvl1pPr>
              <a:defRPr sz="1200" b="1"/>
            </a:lvl1pPr>
            <a:lvl2pPr marL="557213" lvl="1" indent="-214313">
              <a:buFont typeface="Wingdings" panose="05000000000000000000" pitchFamily="2" charset="2"/>
              <a:buChar char="ü"/>
              <a:defRPr sz="1200"/>
            </a:lvl2pPr>
          </a:lstStyle>
          <a:p>
            <a:r>
              <a:rPr lang="en-GB" dirty="0" smtClean="0"/>
              <a:t>5</a:t>
            </a:r>
            <a:r>
              <a:rPr lang="en-GB" baseline="30000" dirty="0" smtClean="0"/>
              <a:t>th</a:t>
            </a:r>
            <a:r>
              <a:rPr lang="en-GB" dirty="0" smtClean="0"/>
              <a:t> edition of GSA`s GNSS </a:t>
            </a:r>
            <a:r>
              <a:rPr lang="en-GB" dirty="0"/>
              <a:t>Market report </a:t>
            </a:r>
            <a:r>
              <a:rPr lang="en-GB" dirty="0" smtClean="0"/>
              <a:t>(May 2017)</a:t>
            </a:r>
          </a:p>
          <a:p>
            <a:endParaRPr lang="en-GB" dirty="0" smtClean="0"/>
          </a:p>
          <a:p>
            <a:pPr marL="171450" indent="-171450">
              <a:buFont typeface="Arial" panose="020B0604020202020204" pitchFamily="34" charset="0"/>
              <a:buChar char="•"/>
            </a:pPr>
            <a:r>
              <a:rPr lang="en-GB" b="0" dirty="0" smtClean="0"/>
              <a:t>GNSS market overview</a:t>
            </a:r>
          </a:p>
          <a:p>
            <a:pPr marL="171450" indent="-171450">
              <a:buFont typeface="Arial" panose="020B0604020202020204" pitchFamily="34" charset="0"/>
              <a:buChar char="•"/>
            </a:pPr>
            <a:endParaRPr lang="en-GB" b="0" dirty="0" smtClean="0"/>
          </a:p>
          <a:p>
            <a:pPr marL="171450" indent="-171450">
              <a:buFont typeface="Arial" panose="020B0604020202020204" pitchFamily="34" charset="0"/>
              <a:buChar char="•"/>
            </a:pPr>
            <a:r>
              <a:rPr lang="en-GB" b="0" dirty="0" err="1" smtClean="0"/>
              <a:t>Macrotrends</a:t>
            </a:r>
            <a:r>
              <a:rPr lang="en-GB" b="0" dirty="0" smtClean="0"/>
              <a:t> impacting GNSS across market segments</a:t>
            </a:r>
          </a:p>
          <a:p>
            <a:pPr marL="171450" indent="-171450">
              <a:buFont typeface="Arial" panose="020B0604020202020204" pitchFamily="34" charset="0"/>
              <a:buChar char="•"/>
            </a:pPr>
            <a:endParaRPr lang="en-GB" b="0" dirty="0" smtClean="0"/>
          </a:p>
          <a:p>
            <a:pPr marL="171450" indent="-171450">
              <a:buFont typeface="Arial" panose="020B0604020202020204" pitchFamily="34" charset="0"/>
              <a:buChar char="•"/>
            </a:pPr>
            <a:r>
              <a:rPr lang="en-GB" b="0" dirty="0" smtClean="0"/>
              <a:t>For each of eight segments:</a:t>
            </a:r>
          </a:p>
          <a:p>
            <a:pPr marL="728663" lvl="1" indent="-171450"/>
            <a:r>
              <a:rPr lang="en-GB" b="0" dirty="0" smtClean="0"/>
              <a:t>market segment updates, opportunities </a:t>
            </a:r>
            <a:br>
              <a:rPr lang="en-GB" b="0" dirty="0" smtClean="0"/>
            </a:br>
            <a:r>
              <a:rPr lang="en-GB" b="0" dirty="0" smtClean="0"/>
              <a:t>and  trends</a:t>
            </a:r>
          </a:p>
          <a:p>
            <a:pPr marL="171450" indent="-171450">
              <a:buFont typeface="Arial" panose="020B0604020202020204" pitchFamily="34" charset="0"/>
              <a:buChar char="•"/>
            </a:pPr>
            <a:r>
              <a:rPr lang="en-GB" b="0" dirty="0" smtClean="0"/>
              <a:t>Editor’s </a:t>
            </a:r>
            <a:r>
              <a:rPr lang="en-GB" b="0" dirty="0"/>
              <a:t>special on </a:t>
            </a:r>
            <a:r>
              <a:rPr lang="en-GB" b="0" dirty="0" smtClean="0"/>
              <a:t>Drones</a:t>
            </a:r>
            <a:endParaRPr lang="en-GB" sz="1350" b="0" dirty="0"/>
          </a:p>
        </p:txBody>
      </p:sp>
      <p:sp>
        <p:nvSpPr>
          <p:cNvPr id="12" name="TextBox 11"/>
          <p:cNvSpPr txBox="1"/>
          <p:nvPr/>
        </p:nvSpPr>
        <p:spPr>
          <a:xfrm rot="1784467">
            <a:off x="9251436" y="1736591"/>
            <a:ext cx="1677329" cy="465996"/>
          </a:xfrm>
          <a:prstGeom prst="rect">
            <a:avLst/>
          </a:prstGeom>
          <a:solidFill>
            <a:srgbClr val="FFC000"/>
          </a:solidFill>
        </p:spPr>
        <p:txBody>
          <a:bodyPr wrap="square" rtlCol="0">
            <a:spAutoFit/>
          </a:bodyPr>
          <a:lstStyle/>
          <a:p>
            <a:pPr algn="ctr"/>
            <a:r>
              <a:rPr lang="en-GB" sz="1200" b="1" dirty="0"/>
              <a:t>Available for download </a:t>
            </a:r>
            <a:r>
              <a:rPr lang="en-GB" sz="1200" b="1" dirty="0">
                <a:hlinkClick r:id="rId4"/>
              </a:rPr>
              <a:t>at </a:t>
            </a:r>
            <a:r>
              <a:rPr lang="en-GB" sz="1200" b="1" dirty="0">
                <a:hlinkClick r:id="rId4"/>
              </a:rPr>
              <a:t>GSA website</a:t>
            </a:r>
            <a:endParaRPr lang="en-GB" sz="1200" b="1" dirty="0"/>
          </a:p>
        </p:txBody>
      </p:sp>
      <p:sp>
        <p:nvSpPr>
          <p:cNvPr id="13" name="TextBox 12"/>
          <p:cNvSpPr txBox="1"/>
          <p:nvPr/>
        </p:nvSpPr>
        <p:spPr>
          <a:xfrm rot="1784467">
            <a:off x="9251436" y="4162733"/>
            <a:ext cx="1677329" cy="465996"/>
          </a:xfrm>
          <a:prstGeom prst="rect">
            <a:avLst/>
          </a:prstGeom>
          <a:solidFill>
            <a:srgbClr val="FFC000"/>
          </a:solidFill>
        </p:spPr>
        <p:txBody>
          <a:bodyPr wrap="square" rtlCol="0">
            <a:spAutoFit/>
          </a:bodyPr>
          <a:lstStyle/>
          <a:p>
            <a:pPr algn="ctr"/>
            <a:r>
              <a:rPr lang="en-GB" sz="1200" b="1" dirty="0"/>
              <a:t>Available for download </a:t>
            </a:r>
            <a:r>
              <a:rPr lang="en-GB" sz="1200" b="1" dirty="0">
                <a:hlinkClick r:id="rId5"/>
              </a:rPr>
              <a:t>at </a:t>
            </a:r>
            <a:r>
              <a:rPr lang="en-GB" sz="1200" b="1" dirty="0">
                <a:hlinkClick r:id="rId5"/>
              </a:rPr>
              <a:t>GSA website</a:t>
            </a:r>
            <a:endParaRPr lang="en-GB" sz="1200" b="1" dirty="0"/>
          </a:p>
        </p:txBody>
      </p:sp>
      <p:pic>
        <p:nvPicPr>
          <p:cNvPr id="14" name="Picture 13"/>
          <p:cNvPicPr>
            <a:picLocks noChangeAspect="1"/>
          </p:cNvPicPr>
          <p:nvPr/>
        </p:nvPicPr>
        <p:blipFill>
          <a:blip r:embed="rId6"/>
          <a:stretch>
            <a:fillRect/>
          </a:stretch>
        </p:blipFill>
        <p:spPr>
          <a:xfrm>
            <a:off x="3960351" y="4544658"/>
            <a:ext cx="2283133" cy="1426167"/>
          </a:xfrm>
          <a:prstGeom prst="rect">
            <a:avLst/>
          </a:prstGeom>
        </p:spPr>
      </p:pic>
    </p:spTree>
    <p:extLst>
      <p:ext uri="{BB962C8B-B14F-4D97-AF65-F5344CB8AC3E}">
        <p14:creationId xmlns:p14="http://schemas.microsoft.com/office/powerpoint/2010/main" val="27215300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GB" dirty="0" smtClean="0">
                <a:solidFill>
                  <a:schemeClr val="tx1">
                    <a:lumMod val="75000"/>
                    <a:lumOff val="25000"/>
                  </a:schemeClr>
                </a:solidFill>
              </a:rPr>
              <a:t>Linking space to user </a:t>
            </a:r>
            <a:r>
              <a:rPr lang="en-GB" dirty="0">
                <a:solidFill>
                  <a:schemeClr val="tx1">
                    <a:lumMod val="75000"/>
                    <a:lumOff val="25000"/>
                  </a:schemeClr>
                </a:solidFill>
              </a:rPr>
              <a:t>n</a:t>
            </a:r>
            <a:r>
              <a:rPr lang="en-GB" dirty="0" smtClean="0">
                <a:solidFill>
                  <a:schemeClr val="tx1">
                    <a:lumMod val="75000"/>
                    <a:lumOff val="25000"/>
                  </a:schemeClr>
                </a:solidFill>
              </a:rPr>
              <a:t>eeds</a:t>
            </a:r>
            <a:endParaRPr lang="en-GB" dirty="0">
              <a:solidFill>
                <a:schemeClr val="tx1">
                  <a:lumMod val="75000"/>
                  <a:lumOff val="25000"/>
                </a:schemeClr>
              </a:solidFill>
            </a:endParaRPr>
          </a:p>
        </p:txBody>
      </p:sp>
      <p:sp>
        <p:nvSpPr>
          <p:cNvPr id="38" name="Slide Number Placeholder 37"/>
          <p:cNvSpPr>
            <a:spLocks noGrp="1"/>
          </p:cNvSpPr>
          <p:nvPr>
            <p:ph type="sldNum" sz="quarter" idx="11"/>
          </p:nvPr>
        </p:nvSpPr>
        <p:spPr/>
        <p:txBody>
          <a:bodyPr/>
          <a:lstStyle/>
          <a:p>
            <a:fld id="{3520DCBE-BED3-4734-8114-7FD920ACA4E7}" type="slidenum">
              <a:rPr lang="en-GB" smtClean="0"/>
              <a:pPr/>
              <a:t>39</a:t>
            </a:fld>
            <a:endParaRPr lang="en-GB" dirty="0"/>
          </a:p>
        </p:txBody>
      </p:sp>
      <p:sp>
        <p:nvSpPr>
          <p:cNvPr id="20" name="TextBox 19"/>
          <p:cNvSpPr txBox="1"/>
          <p:nvPr/>
        </p:nvSpPr>
        <p:spPr>
          <a:xfrm>
            <a:off x="905829" y="1748977"/>
            <a:ext cx="3491346" cy="369332"/>
          </a:xfrm>
          <a:prstGeom prst="rect">
            <a:avLst/>
          </a:prstGeom>
          <a:noFill/>
        </p:spPr>
        <p:txBody>
          <a:bodyPr wrap="square" rtlCol="0">
            <a:spAutoFit/>
          </a:bodyPr>
          <a:lstStyle/>
          <a:p>
            <a:r>
              <a:rPr lang="en-GB" dirty="0" smtClean="0">
                <a:solidFill>
                  <a:schemeClr val="tx1">
                    <a:lumMod val="75000"/>
                    <a:lumOff val="25000"/>
                  </a:schemeClr>
                </a:solidFill>
                <a:latin typeface="+mj-lt"/>
              </a:rPr>
              <a:t>How to get in touch:</a:t>
            </a:r>
            <a:endParaRPr lang="en-GB" dirty="0">
              <a:solidFill>
                <a:schemeClr val="tx1">
                  <a:lumMod val="75000"/>
                  <a:lumOff val="25000"/>
                </a:schemeClr>
              </a:solidFill>
              <a:latin typeface="+mj-lt"/>
            </a:endParaRPr>
          </a:p>
        </p:txBody>
      </p:sp>
      <p:pic>
        <p:nvPicPr>
          <p:cNvPr id="61" name="Picture 60"/>
          <p:cNvPicPr>
            <a:picLocks noChangeAspect="1"/>
          </p:cNvPicPr>
          <p:nvPr/>
        </p:nvPicPr>
        <p:blipFill rotWithShape="1">
          <a:blip r:embed="rId2" cstate="print">
            <a:extLst>
              <a:ext uri="{28A0092B-C50C-407E-A947-70E740481C1C}">
                <a14:useLocalDpi xmlns:a14="http://schemas.microsoft.com/office/drawing/2010/main" val="0"/>
              </a:ext>
            </a:extLst>
          </a:blip>
          <a:srcRect b="32549"/>
          <a:stretch/>
        </p:blipFill>
        <p:spPr>
          <a:xfrm>
            <a:off x="4113845" y="1679716"/>
            <a:ext cx="865429" cy="600184"/>
          </a:xfrm>
          <a:prstGeom prst="rect">
            <a:avLst/>
          </a:prstGeom>
        </p:spPr>
      </p:pic>
      <p:sp>
        <p:nvSpPr>
          <p:cNvPr id="62" name="TextBox 61"/>
          <p:cNvSpPr txBox="1"/>
          <p:nvPr/>
        </p:nvSpPr>
        <p:spPr>
          <a:xfrm>
            <a:off x="5059678" y="1748977"/>
            <a:ext cx="3550922" cy="461665"/>
          </a:xfrm>
          <a:prstGeom prst="rect">
            <a:avLst/>
          </a:prstGeom>
          <a:noFill/>
        </p:spPr>
        <p:txBody>
          <a:bodyPr wrap="square" rtlCol="0">
            <a:spAutoFit/>
          </a:bodyPr>
          <a:lstStyle/>
          <a:p>
            <a:r>
              <a:rPr lang="en-GB" sz="2400" b="1" dirty="0">
                <a:solidFill>
                  <a:schemeClr val="tx1">
                    <a:lumMod val="65000"/>
                    <a:lumOff val="35000"/>
                  </a:schemeClr>
                </a:solidFill>
                <a:hlinkClick r:id="rId3"/>
              </a:rPr>
              <a:t>www.GSA.europa.eu</a:t>
            </a:r>
            <a:endParaRPr lang="en-GB" sz="2400" b="1" dirty="0">
              <a:solidFill>
                <a:schemeClr val="tx1">
                  <a:lumMod val="65000"/>
                  <a:lumOff val="35000"/>
                </a:schemeClr>
              </a:solidFill>
            </a:endParaRPr>
          </a:p>
        </p:txBody>
      </p:sp>
      <p:pic>
        <p:nvPicPr>
          <p:cNvPr id="28" name="Picture 27">
            <a:hlinkClick r:id="rId4"/>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84612" y="3771004"/>
            <a:ext cx="619132" cy="454756"/>
          </a:xfrm>
          <a:prstGeom prst="rect">
            <a:avLst/>
          </a:prstGeom>
        </p:spPr>
      </p:pic>
      <p:sp>
        <p:nvSpPr>
          <p:cNvPr id="29" name="TextBox 28"/>
          <p:cNvSpPr txBox="1"/>
          <p:nvPr/>
        </p:nvSpPr>
        <p:spPr>
          <a:xfrm>
            <a:off x="5814103" y="2610688"/>
            <a:ext cx="2435237" cy="369332"/>
          </a:xfrm>
          <a:prstGeom prst="rect">
            <a:avLst/>
          </a:prstGeom>
          <a:noFill/>
        </p:spPr>
        <p:txBody>
          <a:bodyPr wrap="square" rtlCol="0">
            <a:spAutoFit/>
          </a:bodyPr>
          <a:lstStyle/>
          <a:p>
            <a:r>
              <a:rPr lang="en-GB" dirty="0" smtClean="0">
                <a:solidFill>
                  <a:schemeClr val="tx1">
                    <a:lumMod val="65000"/>
                    <a:lumOff val="35000"/>
                  </a:schemeClr>
                </a:solidFill>
                <a:latin typeface="+mn-lt"/>
                <a:hlinkClick r:id="rId6"/>
              </a:rPr>
              <a:t>GSC-europa.eu</a:t>
            </a:r>
            <a:endParaRPr lang="en-GB" dirty="0">
              <a:solidFill>
                <a:schemeClr val="tx1">
                  <a:lumMod val="65000"/>
                  <a:lumOff val="35000"/>
                </a:schemeClr>
              </a:solidFill>
              <a:latin typeface="+mn-lt"/>
            </a:endParaRPr>
          </a:p>
        </p:txBody>
      </p:sp>
      <p:sp>
        <p:nvSpPr>
          <p:cNvPr id="30" name="TextBox 29"/>
          <p:cNvSpPr txBox="1"/>
          <p:nvPr/>
        </p:nvSpPr>
        <p:spPr>
          <a:xfrm>
            <a:off x="2383287" y="2574443"/>
            <a:ext cx="2435237" cy="369332"/>
          </a:xfrm>
          <a:prstGeom prst="rect">
            <a:avLst/>
          </a:prstGeom>
          <a:noFill/>
        </p:spPr>
        <p:txBody>
          <a:bodyPr wrap="square" rtlCol="0">
            <a:spAutoFit/>
          </a:bodyPr>
          <a:lstStyle/>
          <a:p>
            <a:r>
              <a:rPr lang="en-GB" dirty="0" smtClean="0">
                <a:solidFill>
                  <a:schemeClr val="tx1">
                    <a:lumMod val="65000"/>
                    <a:lumOff val="35000"/>
                  </a:schemeClr>
                </a:solidFill>
                <a:latin typeface="+mn-lt"/>
                <a:hlinkClick r:id="rId7"/>
              </a:rPr>
              <a:t>EGNOS-portal.eu</a:t>
            </a:r>
            <a:endParaRPr lang="en-GB" dirty="0">
              <a:solidFill>
                <a:schemeClr val="tx1">
                  <a:lumMod val="65000"/>
                  <a:lumOff val="35000"/>
                </a:schemeClr>
              </a:solidFill>
              <a:latin typeface="+mn-lt"/>
            </a:endParaRPr>
          </a:p>
        </p:txBody>
      </p:sp>
      <p:grpSp>
        <p:nvGrpSpPr>
          <p:cNvPr id="31" name="Group 30"/>
          <p:cNvGrpSpPr/>
          <p:nvPr/>
        </p:nvGrpSpPr>
        <p:grpSpPr>
          <a:xfrm>
            <a:off x="1607102" y="2501417"/>
            <a:ext cx="846901" cy="736337"/>
            <a:chOff x="585081" y="2712630"/>
            <a:chExt cx="846901" cy="736337"/>
          </a:xfrm>
        </p:grpSpPr>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081" y="2972585"/>
              <a:ext cx="846901" cy="476382"/>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837" y="2712630"/>
              <a:ext cx="287388" cy="351064"/>
            </a:xfrm>
            <a:prstGeom prst="rect">
              <a:avLst/>
            </a:prstGeom>
          </p:spPr>
        </p:pic>
      </p:grpSp>
      <p:grpSp>
        <p:nvGrpSpPr>
          <p:cNvPr id="34" name="Group 33"/>
          <p:cNvGrpSpPr/>
          <p:nvPr/>
        </p:nvGrpSpPr>
        <p:grpSpPr>
          <a:xfrm>
            <a:off x="5027565" y="2501206"/>
            <a:ext cx="846901" cy="611410"/>
            <a:chOff x="3779114" y="2689572"/>
            <a:chExt cx="846901" cy="611410"/>
          </a:xfrm>
        </p:grpSpPr>
        <p:pic>
          <p:nvPicPr>
            <p:cNvPr id="35" name="Picture 34"/>
            <p:cNvPicPr>
              <a:picLocks noChangeAspect="1"/>
            </p:cNvPicPr>
            <p:nvPr/>
          </p:nvPicPr>
          <p:blipFill rotWithShape="1">
            <a:blip r:embed="rId10" cstate="print">
              <a:extLst>
                <a:ext uri="{28A0092B-C50C-407E-A947-70E740481C1C}">
                  <a14:useLocalDpi xmlns:a14="http://schemas.microsoft.com/office/drawing/2010/main" val="0"/>
                </a:ext>
              </a:extLst>
            </a:blip>
            <a:srcRect t="64104" b="8904"/>
            <a:stretch/>
          </p:blipFill>
          <p:spPr>
            <a:xfrm>
              <a:off x="3779114" y="3072382"/>
              <a:ext cx="846901" cy="228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8870" y="2689572"/>
              <a:ext cx="287388" cy="351064"/>
            </a:xfrm>
            <a:prstGeom prst="rect">
              <a:avLst/>
            </a:prstGeom>
          </p:spPr>
        </p:pic>
      </p:grpSp>
      <p:cxnSp>
        <p:nvCxnSpPr>
          <p:cNvPr id="37" name="Straight Connector 36"/>
          <p:cNvCxnSpPr/>
          <p:nvPr/>
        </p:nvCxnSpPr>
        <p:spPr>
          <a:xfrm>
            <a:off x="1619626" y="3669213"/>
            <a:ext cx="8788400" cy="11683"/>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pic>
        <p:nvPicPr>
          <p:cNvPr id="39" name="Content Placeholder 3">
            <a:hlinkClick r:id="rId11"/>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61103" y="3771004"/>
            <a:ext cx="261864" cy="502944"/>
          </a:xfrm>
          <a:prstGeom prst="rect">
            <a:avLst/>
          </a:prstGeom>
        </p:spPr>
      </p:pic>
      <p:pic>
        <p:nvPicPr>
          <p:cNvPr id="40" name="Content Placeholder 4">
            <a:hlinkClick r:id="rId13"/>
          </p:cNvP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07002" y="3669213"/>
            <a:ext cx="550664" cy="550664"/>
          </a:xfrm>
          <a:prstGeom prst="rect">
            <a:avLst/>
          </a:prstGeom>
        </p:spPr>
      </p:pic>
      <p:pic>
        <p:nvPicPr>
          <p:cNvPr id="41" name="Picture 40">
            <a:hlinkClick r:id="rId15"/>
          </p:cNvPr>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08649" y="3771004"/>
            <a:ext cx="596383" cy="485572"/>
          </a:xfrm>
          <a:prstGeom prst="rect">
            <a:avLst/>
          </a:prstGeom>
        </p:spPr>
      </p:pic>
      <p:pic>
        <p:nvPicPr>
          <p:cNvPr id="42" name="Picture 41">
            <a:hlinkClick r:id="rId17"/>
          </p:cNvPr>
          <p:cNvPicPr>
            <a:picLocks noChangeAspect="1"/>
          </p:cNvPicPr>
          <p:nvPr/>
        </p:nvPicPr>
        <p:blipFill>
          <a:blip r:embed="rId1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165970" y="3845867"/>
            <a:ext cx="550664" cy="386013"/>
          </a:xfrm>
          <a:prstGeom prst="rect">
            <a:avLst/>
          </a:prstGeom>
        </p:spPr>
      </p:pic>
      <p:pic>
        <p:nvPicPr>
          <p:cNvPr id="43" name="Picture 42">
            <a:hlinkClick r:id="rId19"/>
          </p:cNvPr>
          <p:cNvPicPr>
            <a:picLocks noChangeAspect="1"/>
          </p:cNvPicPr>
          <p:nvPr/>
        </p:nvPicPr>
        <p:blipFill>
          <a:blip r:embed="rId2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630277" y="3708051"/>
            <a:ext cx="628849" cy="628849"/>
          </a:xfrm>
          <a:prstGeom prst="rect">
            <a:avLst/>
          </a:prstGeom>
        </p:spPr>
      </p:pic>
      <p:pic>
        <p:nvPicPr>
          <p:cNvPr id="44" name="Picture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0148" y="4501871"/>
            <a:ext cx="10127355" cy="1898285"/>
          </a:xfrm>
          <a:prstGeom prst="rect">
            <a:avLst/>
          </a:prstGeom>
        </p:spPr>
      </p:pic>
      <p:sp>
        <p:nvSpPr>
          <p:cNvPr id="45" name="TextBox 44"/>
          <p:cNvSpPr txBox="1"/>
          <p:nvPr/>
        </p:nvSpPr>
        <p:spPr>
          <a:xfrm>
            <a:off x="9087044" y="2619834"/>
            <a:ext cx="1816927" cy="369332"/>
          </a:xfrm>
          <a:prstGeom prst="rect">
            <a:avLst/>
          </a:prstGeom>
          <a:noFill/>
        </p:spPr>
        <p:txBody>
          <a:bodyPr wrap="square" rtlCol="0">
            <a:spAutoFit/>
          </a:bodyPr>
          <a:lstStyle/>
          <a:p>
            <a:r>
              <a:rPr lang="en-GB" dirty="0" smtClean="0">
                <a:solidFill>
                  <a:schemeClr val="tx1">
                    <a:lumMod val="65000"/>
                    <a:lumOff val="35000"/>
                  </a:schemeClr>
                </a:solidFill>
                <a:hlinkClick r:id="rId22"/>
              </a:rPr>
              <a:t>UseGalileo.eu</a:t>
            </a:r>
            <a:endParaRPr lang="en-GB" dirty="0">
              <a:solidFill>
                <a:schemeClr val="tx1">
                  <a:lumMod val="65000"/>
                  <a:lumOff val="35000"/>
                </a:schemeClr>
              </a:solidFill>
            </a:endParaRPr>
          </a:p>
        </p:txBody>
      </p:sp>
      <p:grpSp>
        <p:nvGrpSpPr>
          <p:cNvPr id="46" name="Group 45"/>
          <p:cNvGrpSpPr/>
          <p:nvPr/>
        </p:nvGrpSpPr>
        <p:grpSpPr>
          <a:xfrm>
            <a:off x="8249340" y="2574443"/>
            <a:ext cx="711482" cy="613391"/>
            <a:chOff x="8079265" y="2811902"/>
            <a:chExt cx="711482" cy="606080"/>
          </a:xfrm>
        </p:grpSpPr>
        <p:sp>
          <p:nvSpPr>
            <p:cNvPr id="70" name="Hexagon 69"/>
            <p:cNvSpPr/>
            <p:nvPr/>
          </p:nvSpPr>
          <p:spPr>
            <a:xfrm rot="5400000">
              <a:off x="8142006" y="2859292"/>
              <a:ext cx="600075" cy="517306"/>
            </a:xfrm>
            <a:prstGeom prst="hexagon">
              <a:avLst/>
            </a:prstGeom>
            <a:solidFill>
              <a:schemeClr val="bg1">
                <a:lumMod val="9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p:cNvSpPr txBox="1"/>
            <p:nvPr/>
          </p:nvSpPr>
          <p:spPr>
            <a:xfrm>
              <a:off x="8079265" y="2811902"/>
              <a:ext cx="711482" cy="584775"/>
            </a:xfrm>
            <a:prstGeom prst="rect">
              <a:avLst/>
            </a:prstGeom>
            <a:noFill/>
          </p:spPr>
          <p:txBody>
            <a:bodyPr wrap="square" rtlCol="0">
              <a:spAutoFit/>
            </a:bodyPr>
            <a:lstStyle/>
            <a:p>
              <a:pPr algn="ctr"/>
              <a:r>
                <a:rPr lang="en-US" sz="3200" b="1" dirty="0" smtClean="0">
                  <a:solidFill>
                    <a:schemeClr val="bg2">
                      <a:lumMod val="50000"/>
                    </a:schemeClr>
                  </a:solidFill>
                </a:rPr>
                <a:t>G</a:t>
              </a:r>
              <a:endParaRPr lang="en-GB" sz="3200" b="1" dirty="0">
                <a:solidFill>
                  <a:schemeClr val="bg2">
                    <a:lumMod val="50000"/>
                  </a:schemeClr>
                </a:solidFill>
              </a:endParaRPr>
            </a:p>
          </p:txBody>
        </p:sp>
      </p:grpSp>
    </p:spTree>
    <p:extLst>
      <p:ext uri="{BB962C8B-B14F-4D97-AF65-F5344CB8AC3E}">
        <p14:creationId xmlns:p14="http://schemas.microsoft.com/office/powerpoint/2010/main" val="715942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000220" y="230768"/>
            <a:ext cx="7334186" cy="1355272"/>
          </a:xfrm>
        </p:spPr>
        <p:txBody>
          <a:bodyPr/>
          <a:lstStyle/>
          <a:p>
            <a:r>
              <a:rPr lang="en-GB" altLang="en-US" sz="3400" dirty="0"/>
              <a:t>Galileo deployment is progressing</a:t>
            </a:r>
            <a:endParaRPr lang="en-GB" sz="3400" dirty="0"/>
          </a:p>
        </p:txBody>
      </p:sp>
      <p:sp>
        <p:nvSpPr>
          <p:cNvPr id="15" name="TextBox 14"/>
          <p:cNvSpPr txBox="1"/>
          <p:nvPr/>
        </p:nvSpPr>
        <p:spPr>
          <a:xfrm>
            <a:off x="9540142" y="5316895"/>
            <a:ext cx="467292" cy="200055"/>
          </a:xfrm>
          <a:prstGeom prst="rect">
            <a:avLst/>
          </a:prstGeom>
          <a:noFill/>
        </p:spPr>
        <p:txBody>
          <a:bodyPr wrap="square" rtlCol="0">
            <a:spAutoFit/>
          </a:bodyPr>
          <a:lstStyle/>
          <a:p>
            <a:r>
              <a:rPr lang="en-GB" sz="700" b="1" dirty="0"/>
              <a:t>31-32</a:t>
            </a:r>
          </a:p>
        </p:txBody>
      </p:sp>
      <p:sp>
        <p:nvSpPr>
          <p:cNvPr id="17" name="TextBox 16"/>
          <p:cNvSpPr txBox="1"/>
          <p:nvPr/>
        </p:nvSpPr>
        <p:spPr>
          <a:xfrm>
            <a:off x="8494430" y="5321134"/>
            <a:ext cx="467292" cy="200055"/>
          </a:xfrm>
          <a:prstGeom prst="rect">
            <a:avLst/>
          </a:prstGeom>
          <a:noFill/>
        </p:spPr>
        <p:txBody>
          <a:bodyPr wrap="square" rtlCol="0">
            <a:spAutoFit/>
          </a:bodyPr>
          <a:lstStyle/>
          <a:p>
            <a:r>
              <a:rPr lang="en-GB" sz="700" b="1" dirty="0"/>
              <a:t>27-28</a:t>
            </a:r>
          </a:p>
        </p:txBody>
      </p:sp>
      <p:sp>
        <p:nvSpPr>
          <p:cNvPr id="19" name="TextBox 18"/>
          <p:cNvSpPr txBox="1"/>
          <p:nvPr/>
        </p:nvSpPr>
        <p:spPr>
          <a:xfrm>
            <a:off x="9030775" y="5316895"/>
            <a:ext cx="467292" cy="200055"/>
          </a:xfrm>
          <a:prstGeom prst="rect">
            <a:avLst/>
          </a:prstGeom>
          <a:noFill/>
        </p:spPr>
        <p:txBody>
          <a:bodyPr wrap="square" rtlCol="0">
            <a:spAutoFit/>
          </a:bodyPr>
          <a:lstStyle/>
          <a:p>
            <a:r>
              <a:rPr lang="en-GB" sz="700" b="1" dirty="0"/>
              <a:t>29-30</a:t>
            </a:r>
          </a:p>
        </p:txBody>
      </p:sp>
      <p:sp>
        <p:nvSpPr>
          <p:cNvPr id="21" name="TextBox 15"/>
          <p:cNvSpPr txBox="1">
            <a:spLocks noChangeArrowheads="1"/>
          </p:cNvSpPr>
          <p:nvPr/>
        </p:nvSpPr>
        <p:spPr bwMode="auto">
          <a:xfrm>
            <a:off x="2274887" y="1909830"/>
            <a:ext cx="590550"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2005</a:t>
            </a:r>
            <a:endParaRPr lang="en-GB" altLang="en-US" sz="1100">
              <a:solidFill>
                <a:srgbClr val="000000"/>
              </a:solidFill>
            </a:endParaRPr>
          </a:p>
        </p:txBody>
      </p:sp>
      <p:sp>
        <p:nvSpPr>
          <p:cNvPr id="22" name="TextBox 15"/>
          <p:cNvSpPr txBox="1">
            <a:spLocks noChangeArrowheads="1"/>
          </p:cNvSpPr>
          <p:nvPr/>
        </p:nvSpPr>
        <p:spPr bwMode="auto">
          <a:xfrm>
            <a:off x="2865438" y="1909830"/>
            <a:ext cx="588963"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2006</a:t>
            </a:r>
            <a:endParaRPr lang="en-GB" altLang="en-US" sz="1100">
              <a:solidFill>
                <a:srgbClr val="000000"/>
              </a:solidFill>
            </a:endParaRPr>
          </a:p>
        </p:txBody>
      </p:sp>
      <p:sp>
        <p:nvSpPr>
          <p:cNvPr id="23" name="TextBox 15"/>
          <p:cNvSpPr txBox="1">
            <a:spLocks noChangeArrowheads="1"/>
          </p:cNvSpPr>
          <p:nvPr/>
        </p:nvSpPr>
        <p:spPr bwMode="auto">
          <a:xfrm>
            <a:off x="3454400" y="1909830"/>
            <a:ext cx="590550"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2007</a:t>
            </a:r>
            <a:endParaRPr lang="en-GB" altLang="en-US" sz="1100">
              <a:solidFill>
                <a:srgbClr val="000000"/>
              </a:solidFill>
            </a:endParaRPr>
          </a:p>
        </p:txBody>
      </p:sp>
      <p:sp>
        <p:nvSpPr>
          <p:cNvPr id="24" name="TextBox 17"/>
          <p:cNvSpPr txBox="1">
            <a:spLocks noChangeArrowheads="1"/>
          </p:cNvSpPr>
          <p:nvPr/>
        </p:nvSpPr>
        <p:spPr bwMode="auto">
          <a:xfrm>
            <a:off x="4044950" y="1909830"/>
            <a:ext cx="588962"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2008</a:t>
            </a:r>
            <a:endParaRPr lang="en-GB" altLang="en-US" sz="1100">
              <a:solidFill>
                <a:srgbClr val="000000"/>
              </a:solidFill>
            </a:endParaRPr>
          </a:p>
        </p:txBody>
      </p:sp>
      <p:sp>
        <p:nvSpPr>
          <p:cNvPr id="26" name="TextBox 15"/>
          <p:cNvSpPr txBox="1">
            <a:spLocks noChangeArrowheads="1"/>
          </p:cNvSpPr>
          <p:nvPr/>
        </p:nvSpPr>
        <p:spPr bwMode="auto">
          <a:xfrm>
            <a:off x="4633912" y="1909830"/>
            <a:ext cx="590550"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2009</a:t>
            </a:r>
            <a:endParaRPr lang="en-GB" altLang="en-US" sz="1100">
              <a:solidFill>
                <a:srgbClr val="000000"/>
              </a:solidFill>
            </a:endParaRPr>
          </a:p>
        </p:txBody>
      </p:sp>
      <p:sp>
        <p:nvSpPr>
          <p:cNvPr id="27" name="TextBox 19"/>
          <p:cNvSpPr txBox="1">
            <a:spLocks noChangeArrowheads="1"/>
          </p:cNvSpPr>
          <p:nvPr/>
        </p:nvSpPr>
        <p:spPr bwMode="auto">
          <a:xfrm>
            <a:off x="5224463" y="1909830"/>
            <a:ext cx="588963"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2010</a:t>
            </a:r>
            <a:endParaRPr lang="en-GB" altLang="en-US" sz="1100">
              <a:solidFill>
                <a:srgbClr val="000000"/>
              </a:solidFill>
            </a:endParaRPr>
          </a:p>
        </p:txBody>
      </p:sp>
      <p:sp>
        <p:nvSpPr>
          <p:cNvPr id="28" name="TextBox 15"/>
          <p:cNvSpPr txBox="1">
            <a:spLocks noChangeArrowheads="1"/>
          </p:cNvSpPr>
          <p:nvPr/>
        </p:nvSpPr>
        <p:spPr bwMode="auto">
          <a:xfrm>
            <a:off x="5813425" y="1909830"/>
            <a:ext cx="590550"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2011</a:t>
            </a:r>
            <a:endParaRPr lang="en-GB" altLang="en-US" sz="1100">
              <a:solidFill>
                <a:srgbClr val="000000"/>
              </a:solidFill>
            </a:endParaRPr>
          </a:p>
        </p:txBody>
      </p:sp>
      <p:sp>
        <p:nvSpPr>
          <p:cNvPr id="29" name="TextBox 21"/>
          <p:cNvSpPr txBox="1">
            <a:spLocks noChangeArrowheads="1"/>
          </p:cNvSpPr>
          <p:nvPr/>
        </p:nvSpPr>
        <p:spPr bwMode="auto">
          <a:xfrm>
            <a:off x="6403975" y="1909830"/>
            <a:ext cx="588962"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2012</a:t>
            </a:r>
            <a:endParaRPr lang="en-GB" altLang="en-US" sz="1100">
              <a:solidFill>
                <a:srgbClr val="000000"/>
              </a:solidFill>
            </a:endParaRPr>
          </a:p>
        </p:txBody>
      </p:sp>
      <p:sp>
        <p:nvSpPr>
          <p:cNvPr id="30" name="TextBox 15"/>
          <p:cNvSpPr txBox="1">
            <a:spLocks noChangeArrowheads="1"/>
          </p:cNvSpPr>
          <p:nvPr/>
        </p:nvSpPr>
        <p:spPr bwMode="auto">
          <a:xfrm>
            <a:off x="6992937" y="1909830"/>
            <a:ext cx="590550"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2013</a:t>
            </a:r>
            <a:endParaRPr lang="en-GB" altLang="en-US" sz="1100">
              <a:solidFill>
                <a:srgbClr val="000000"/>
              </a:solidFill>
            </a:endParaRPr>
          </a:p>
        </p:txBody>
      </p:sp>
      <p:sp>
        <p:nvSpPr>
          <p:cNvPr id="31" name="TextBox 23"/>
          <p:cNvSpPr txBox="1">
            <a:spLocks noChangeArrowheads="1"/>
          </p:cNvSpPr>
          <p:nvPr/>
        </p:nvSpPr>
        <p:spPr bwMode="auto">
          <a:xfrm>
            <a:off x="7583488" y="1909830"/>
            <a:ext cx="588963"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2014</a:t>
            </a:r>
            <a:endParaRPr lang="en-GB" altLang="en-US" sz="1100">
              <a:solidFill>
                <a:srgbClr val="000000"/>
              </a:solidFill>
            </a:endParaRPr>
          </a:p>
        </p:txBody>
      </p:sp>
      <p:sp>
        <p:nvSpPr>
          <p:cNvPr id="32" name="TextBox 15"/>
          <p:cNvSpPr txBox="1">
            <a:spLocks noChangeArrowheads="1"/>
          </p:cNvSpPr>
          <p:nvPr/>
        </p:nvSpPr>
        <p:spPr bwMode="auto">
          <a:xfrm>
            <a:off x="8172450" y="1909830"/>
            <a:ext cx="590550" cy="26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2015</a:t>
            </a:r>
            <a:endParaRPr lang="en-GB" altLang="en-US" sz="1100">
              <a:solidFill>
                <a:srgbClr val="000000"/>
              </a:solidFill>
            </a:endParaRPr>
          </a:p>
        </p:txBody>
      </p:sp>
      <p:sp>
        <p:nvSpPr>
          <p:cNvPr id="33" name="TextBox 25"/>
          <p:cNvSpPr txBox="1">
            <a:spLocks noChangeArrowheads="1"/>
          </p:cNvSpPr>
          <p:nvPr/>
        </p:nvSpPr>
        <p:spPr bwMode="auto">
          <a:xfrm>
            <a:off x="2995924" y="4144426"/>
            <a:ext cx="1377950" cy="26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2016</a:t>
            </a:r>
            <a:endParaRPr lang="en-GB" altLang="en-US" sz="1100">
              <a:solidFill>
                <a:srgbClr val="000000"/>
              </a:solidFill>
            </a:endParaRPr>
          </a:p>
        </p:txBody>
      </p:sp>
      <p:pic>
        <p:nvPicPr>
          <p:cNvPr id="3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7800" y="3041719"/>
            <a:ext cx="1905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Diamond 19"/>
          <p:cNvSpPr>
            <a:spLocks noChangeArrowheads="1"/>
          </p:cNvSpPr>
          <p:nvPr/>
        </p:nvSpPr>
        <p:spPr bwMode="auto">
          <a:xfrm>
            <a:off x="2776537" y="2914718"/>
            <a:ext cx="71438" cy="144462"/>
          </a:xfrm>
          <a:prstGeom prst="diamond">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endParaRPr lang="en-US" altLang="en-US"/>
          </a:p>
        </p:txBody>
      </p:sp>
      <p:sp>
        <p:nvSpPr>
          <p:cNvPr id="36" name="TextBox 15"/>
          <p:cNvSpPr txBox="1">
            <a:spLocks noChangeArrowheads="1"/>
          </p:cNvSpPr>
          <p:nvPr/>
        </p:nvSpPr>
        <p:spPr bwMode="auto">
          <a:xfrm>
            <a:off x="2476501" y="3490980"/>
            <a:ext cx="6572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a:solidFill>
                  <a:srgbClr val="000000"/>
                </a:solidFill>
              </a:rPr>
              <a:t>"GIOVE-A"</a:t>
            </a:r>
            <a:endParaRPr lang="en-GB" altLang="en-US" sz="600">
              <a:solidFill>
                <a:srgbClr val="000000"/>
              </a:solidFill>
            </a:endParaRPr>
          </a:p>
        </p:txBody>
      </p:sp>
      <p:pic>
        <p:nvPicPr>
          <p:cNvPr id="3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6100" y="3041719"/>
            <a:ext cx="1905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Diamond 19"/>
          <p:cNvSpPr>
            <a:spLocks noChangeArrowheads="1"/>
          </p:cNvSpPr>
          <p:nvPr/>
        </p:nvSpPr>
        <p:spPr bwMode="auto">
          <a:xfrm>
            <a:off x="4416426" y="2914718"/>
            <a:ext cx="71437" cy="144462"/>
          </a:xfrm>
          <a:prstGeom prst="diamond">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endParaRPr lang="en-US" altLang="en-US"/>
          </a:p>
        </p:txBody>
      </p:sp>
      <p:sp>
        <p:nvSpPr>
          <p:cNvPr id="39" name="TextBox 15"/>
          <p:cNvSpPr txBox="1">
            <a:spLocks noChangeArrowheads="1"/>
          </p:cNvSpPr>
          <p:nvPr/>
        </p:nvSpPr>
        <p:spPr bwMode="auto">
          <a:xfrm>
            <a:off x="4116388" y="3489394"/>
            <a:ext cx="6572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a:solidFill>
                  <a:srgbClr val="000000"/>
                </a:solidFill>
              </a:rPr>
              <a:t>"GIOVE-B"</a:t>
            </a:r>
          </a:p>
        </p:txBody>
      </p:sp>
      <p:pic>
        <p:nvPicPr>
          <p:cNvPr id="4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4900" y="3044894"/>
            <a:ext cx="1905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15"/>
          <p:cNvSpPr txBox="1">
            <a:spLocks noChangeArrowheads="1"/>
          </p:cNvSpPr>
          <p:nvPr/>
        </p:nvSpPr>
        <p:spPr bwMode="auto">
          <a:xfrm>
            <a:off x="5943601" y="3492569"/>
            <a:ext cx="6572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a:solidFill>
                  <a:srgbClr val="000000"/>
                </a:solidFill>
              </a:rPr>
              <a:t>1-2</a:t>
            </a:r>
          </a:p>
        </p:txBody>
      </p:sp>
      <p:pic>
        <p:nvPicPr>
          <p:cNvPr id="4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7350" y="3043305"/>
            <a:ext cx="1905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Diamond 19"/>
          <p:cNvSpPr>
            <a:spLocks noChangeArrowheads="1"/>
          </p:cNvSpPr>
          <p:nvPr/>
        </p:nvSpPr>
        <p:spPr bwMode="auto">
          <a:xfrm>
            <a:off x="6797676" y="2916306"/>
            <a:ext cx="71437" cy="144463"/>
          </a:xfrm>
          <a:prstGeom prst="diamond">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44" name="TextBox 15"/>
          <p:cNvSpPr txBox="1">
            <a:spLocks noChangeArrowheads="1"/>
          </p:cNvSpPr>
          <p:nvPr/>
        </p:nvSpPr>
        <p:spPr bwMode="auto">
          <a:xfrm>
            <a:off x="6503988" y="3492569"/>
            <a:ext cx="6572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a:solidFill>
                  <a:srgbClr val="000000"/>
                </a:solidFill>
              </a:rPr>
              <a:t>3-4</a:t>
            </a:r>
          </a:p>
        </p:txBody>
      </p:sp>
      <p:pic>
        <p:nvPicPr>
          <p:cNvPr id="4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4950" y="3043305"/>
            <a:ext cx="1905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15"/>
          <p:cNvSpPr txBox="1">
            <a:spLocks noChangeArrowheads="1"/>
          </p:cNvSpPr>
          <p:nvPr/>
        </p:nvSpPr>
        <p:spPr bwMode="auto">
          <a:xfrm>
            <a:off x="7621588" y="3492569"/>
            <a:ext cx="6572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a:solidFill>
                  <a:srgbClr val="000000"/>
                </a:solidFill>
              </a:rPr>
              <a:t>5-6</a:t>
            </a:r>
          </a:p>
        </p:txBody>
      </p:sp>
      <p:pic>
        <p:nvPicPr>
          <p:cNvPr id="4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04212" y="3043305"/>
            <a:ext cx="1905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Diamond 19"/>
          <p:cNvSpPr>
            <a:spLocks noChangeArrowheads="1"/>
          </p:cNvSpPr>
          <p:nvPr/>
        </p:nvSpPr>
        <p:spPr bwMode="auto">
          <a:xfrm>
            <a:off x="8364537" y="2916306"/>
            <a:ext cx="71438" cy="144463"/>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49" name="Diamond 19"/>
          <p:cNvSpPr>
            <a:spLocks noChangeArrowheads="1"/>
          </p:cNvSpPr>
          <p:nvPr/>
        </p:nvSpPr>
        <p:spPr bwMode="auto">
          <a:xfrm>
            <a:off x="8364537" y="2755968"/>
            <a:ext cx="71438"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50" name="TextBox 15"/>
          <p:cNvSpPr txBox="1">
            <a:spLocks noChangeArrowheads="1"/>
          </p:cNvSpPr>
          <p:nvPr/>
        </p:nvSpPr>
        <p:spPr bwMode="auto">
          <a:xfrm>
            <a:off x="8070851" y="3492569"/>
            <a:ext cx="6572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a:solidFill>
                  <a:srgbClr val="000000"/>
                </a:solidFill>
              </a:rPr>
              <a:t>7-8</a:t>
            </a:r>
          </a:p>
        </p:txBody>
      </p:sp>
      <p:sp>
        <p:nvSpPr>
          <p:cNvPr id="51" name="TextBox 15"/>
          <p:cNvSpPr txBox="1">
            <a:spLocks noChangeArrowheads="1"/>
          </p:cNvSpPr>
          <p:nvPr/>
        </p:nvSpPr>
        <p:spPr bwMode="auto">
          <a:xfrm>
            <a:off x="2274888" y="2171769"/>
            <a:ext cx="657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r>
              <a:rPr lang="fr-BE" altLang="en-US" sz="600">
                <a:solidFill>
                  <a:srgbClr val="000000"/>
                </a:solidFill>
              </a:rPr>
              <a:t>From</a:t>
            </a:r>
          </a:p>
          <a:p>
            <a:pPr eaLnBrk="1" hangingPunct="1">
              <a:spcBef>
                <a:spcPct val="0"/>
              </a:spcBef>
              <a:buClrTx/>
              <a:buFontTx/>
              <a:buNone/>
            </a:pPr>
            <a:r>
              <a:rPr lang="fr-BE" altLang="en-US" sz="600">
                <a:solidFill>
                  <a:srgbClr val="000000"/>
                </a:solidFill>
              </a:rPr>
              <a:t>Baïkonour</a:t>
            </a:r>
            <a:endParaRPr lang="en-GB" altLang="en-US" sz="600">
              <a:solidFill>
                <a:srgbClr val="000000"/>
              </a:solidFill>
            </a:endParaRPr>
          </a:p>
        </p:txBody>
      </p:sp>
      <p:sp>
        <p:nvSpPr>
          <p:cNvPr id="52" name="TextBox 15"/>
          <p:cNvSpPr txBox="1">
            <a:spLocks noChangeArrowheads="1"/>
          </p:cNvSpPr>
          <p:nvPr/>
        </p:nvSpPr>
        <p:spPr bwMode="auto">
          <a:xfrm>
            <a:off x="5810251" y="2174944"/>
            <a:ext cx="657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r>
              <a:rPr lang="fr-BE" altLang="en-US" sz="600">
                <a:solidFill>
                  <a:srgbClr val="000000"/>
                </a:solidFill>
              </a:rPr>
              <a:t>From</a:t>
            </a:r>
          </a:p>
          <a:p>
            <a:pPr eaLnBrk="1" hangingPunct="1">
              <a:spcBef>
                <a:spcPct val="0"/>
              </a:spcBef>
              <a:buClrTx/>
              <a:buFontTx/>
              <a:buNone/>
            </a:pPr>
            <a:r>
              <a:rPr lang="fr-BE" altLang="en-US" sz="600">
                <a:solidFill>
                  <a:srgbClr val="000000"/>
                </a:solidFill>
              </a:rPr>
              <a:t>Kourou</a:t>
            </a:r>
            <a:endParaRPr lang="en-GB" altLang="en-US" sz="600">
              <a:solidFill>
                <a:srgbClr val="000000"/>
              </a:solidFill>
            </a:endParaRPr>
          </a:p>
        </p:txBody>
      </p:sp>
      <p:sp>
        <p:nvSpPr>
          <p:cNvPr id="53" name="Rectangle 62"/>
          <p:cNvSpPr>
            <a:spLocks noChangeArrowheads="1"/>
          </p:cNvSpPr>
          <p:nvPr/>
        </p:nvSpPr>
        <p:spPr bwMode="auto">
          <a:xfrm>
            <a:off x="2274888" y="2171768"/>
            <a:ext cx="2949575" cy="1611312"/>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endParaRPr lang="en-US" altLang="en-US"/>
          </a:p>
        </p:txBody>
      </p:sp>
      <p:sp>
        <p:nvSpPr>
          <p:cNvPr id="54" name="Rectangle 66"/>
          <p:cNvSpPr>
            <a:spLocks noChangeArrowheads="1"/>
          </p:cNvSpPr>
          <p:nvPr/>
        </p:nvSpPr>
        <p:spPr bwMode="auto">
          <a:xfrm>
            <a:off x="5813426" y="2174944"/>
            <a:ext cx="2949575" cy="1608137"/>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endParaRPr lang="en-US" altLang="en-US"/>
          </a:p>
        </p:txBody>
      </p:sp>
      <p:sp>
        <p:nvSpPr>
          <p:cNvPr id="55" name="TextBox 73"/>
          <p:cNvSpPr txBox="1">
            <a:spLocks noChangeArrowheads="1"/>
          </p:cNvSpPr>
          <p:nvPr/>
        </p:nvSpPr>
        <p:spPr bwMode="auto">
          <a:xfrm>
            <a:off x="4373875" y="4144426"/>
            <a:ext cx="1379537" cy="26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2017</a:t>
            </a:r>
            <a:endParaRPr lang="en-GB" altLang="en-US" sz="1100">
              <a:solidFill>
                <a:srgbClr val="000000"/>
              </a:solidFill>
            </a:endParaRPr>
          </a:p>
        </p:txBody>
      </p:sp>
      <p:sp>
        <p:nvSpPr>
          <p:cNvPr id="56" name="TextBox 74"/>
          <p:cNvSpPr txBox="1">
            <a:spLocks noChangeArrowheads="1"/>
          </p:cNvSpPr>
          <p:nvPr/>
        </p:nvSpPr>
        <p:spPr bwMode="auto">
          <a:xfrm>
            <a:off x="5753411" y="4142840"/>
            <a:ext cx="1379538" cy="261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2018</a:t>
            </a:r>
            <a:endParaRPr lang="en-GB" altLang="en-US" sz="1100">
              <a:solidFill>
                <a:srgbClr val="000000"/>
              </a:solidFill>
            </a:endParaRPr>
          </a:p>
        </p:txBody>
      </p:sp>
      <p:sp>
        <p:nvSpPr>
          <p:cNvPr id="57" name="TextBox 75"/>
          <p:cNvSpPr txBox="1">
            <a:spLocks noChangeArrowheads="1"/>
          </p:cNvSpPr>
          <p:nvPr/>
        </p:nvSpPr>
        <p:spPr bwMode="auto">
          <a:xfrm>
            <a:off x="7132949" y="4142840"/>
            <a:ext cx="1377950" cy="261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2019</a:t>
            </a:r>
            <a:endParaRPr lang="en-GB" altLang="en-US" sz="1100">
              <a:solidFill>
                <a:srgbClr val="000000"/>
              </a:solidFill>
            </a:endParaRPr>
          </a:p>
        </p:txBody>
      </p:sp>
      <p:sp>
        <p:nvSpPr>
          <p:cNvPr id="58" name="TextBox 76"/>
          <p:cNvSpPr txBox="1">
            <a:spLocks noChangeArrowheads="1"/>
          </p:cNvSpPr>
          <p:nvPr/>
        </p:nvSpPr>
        <p:spPr bwMode="auto">
          <a:xfrm>
            <a:off x="8510900" y="4144426"/>
            <a:ext cx="1379537" cy="260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dirty="0">
                <a:solidFill>
                  <a:srgbClr val="000000"/>
                </a:solidFill>
              </a:rPr>
              <a:t>2020/21</a:t>
            </a:r>
            <a:endParaRPr lang="en-GB" altLang="en-US" sz="1100" dirty="0">
              <a:solidFill>
                <a:srgbClr val="000000"/>
              </a:solidFill>
            </a:endParaRPr>
          </a:p>
        </p:txBody>
      </p:sp>
      <p:pic>
        <p:nvPicPr>
          <p:cNvPr id="5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2199" y="5266790"/>
            <a:ext cx="1905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Diamond 19"/>
          <p:cNvSpPr>
            <a:spLocks noChangeArrowheads="1"/>
          </p:cNvSpPr>
          <p:nvPr/>
        </p:nvSpPr>
        <p:spPr bwMode="auto">
          <a:xfrm>
            <a:off x="2462525" y="5139789"/>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61" name="Diamond 19"/>
          <p:cNvSpPr>
            <a:spLocks noChangeArrowheads="1"/>
          </p:cNvSpPr>
          <p:nvPr/>
        </p:nvSpPr>
        <p:spPr bwMode="auto">
          <a:xfrm>
            <a:off x="2462525" y="4981039"/>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62" name="TextBox 15"/>
          <p:cNvSpPr txBox="1">
            <a:spLocks noChangeArrowheads="1"/>
          </p:cNvSpPr>
          <p:nvPr/>
        </p:nvSpPr>
        <p:spPr bwMode="auto">
          <a:xfrm>
            <a:off x="2308537" y="5720814"/>
            <a:ext cx="4238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a:solidFill>
                  <a:srgbClr val="000000"/>
                </a:solidFill>
              </a:rPr>
              <a:t>9-10</a:t>
            </a:r>
          </a:p>
        </p:txBody>
      </p:sp>
      <p:sp>
        <p:nvSpPr>
          <p:cNvPr id="63" name="TextBox 81"/>
          <p:cNvSpPr txBox="1">
            <a:spLocks noChangeArrowheads="1"/>
          </p:cNvSpPr>
          <p:nvPr/>
        </p:nvSpPr>
        <p:spPr bwMode="auto">
          <a:xfrm>
            <a:off x="1616386" y="4142840"/>
            <a:ext cx="1377950" cy="261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1100">
                <a:solidFill>
                  <a:srgbClr val="000000"/>
                </a:solidFill>
              </a:rPr>
              <a:t>2015</a:t>
            </a:r>
            <a:endParaRPr lang="en-GB" altLang="en-US" sz="1100">
              <a:solidFill>
                <a:srgbClr val="000000"/>
              </a:solidFill>
            </a:endParaRPr>
          </a:p>
        </p:txBody>
      </p:sp>
      <p:cxnSp>
        <p:nvCxnSpPr>
          <p:cNvPr id="64" name="Straight Connector 83"/>
          <p:cNvCxnSpPr>
            <a:cxnSpLocks noChangeShapeType="1"/>
          </p:cNvCxnSpPr>
          <p:nvPr/>
        </p:nvCxnSpPr>
        <p:spPr bwMode="auto">
          <a:xfrm>
            <a:off x="8763000" y="1909830"/>
            <a:ext cx="0" cy="261938"/>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84"/>
          <p:cNvCxnSpPr>
            <a:cxnSpLocks noChangeShapeType="1"/>
          </p:cNvCxnSpPr>
          <p:nvPr/>
        </p:nvCxnSpPr>
        <p:spPr bwMode="auto">
          <a:xfrm>
            <a:off x="1616386" y="4144426"/>
            <a:ext cx="0" cy="260350"/>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Connector 85"/>
          <p:cNvCxnSpPr>
            <a:cxnSpLocks noChangeShapeType="1"/>
          </p:cNvCxnSpPr>
          <p:nvPr/>
        </p:nvCxnSpPr>
        <p:spPr bwMode="auto">
          <a:xfrm flipH="1">
            <a:off x="8763000" y="2174944"/>
            <a:ext cx="0" cy="1608137"/>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9933" y="5062002"/>
            <a:ext cx="244475"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15"/>
          <p:cNvSpPr txBox="1">
            <a:spLocks noChangeArrowheads="1"/>
          </p:cNvSpPr>
          <p:nvPr/>
        </p:nvSpPr>
        <p:spPr bwMode="auto">
          <a:xfrm>
            <a:off x="3751007" y="5720815"/>
            <a:ext cx="773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dirty="0">
                <a:solidFill>
                  <a:srgbClr val="000000"/>
                </a:solidFill>
              </a:rPr>
              <a:t>15-16</a:t>
            </a:r>
          </a:p>
          <a:p>
            <a:pPr algn="ctr" eaLnBrk="1" hangingPunct="1">
              <a:spcBef>
                <a:spcPct val="0"/>
              </a:spcBef>
              <a:buClrTx/>
              <a:buFontTx/>
              <a:buNone/>
            </a:pPr>
            <a:r>
              <a:rPr lang="fr-BE" altLang="en-US" sz="600" dirty="0">
                <a:solidFill>
                  <a:srgbClr val="000000"/>
                </a:solidFill>
              </a:rPr>
              <a:t>17-18</a:t>
            </a:r>
          </a:p>
        </p:txBody>
      </p:sp>
      <p:pic>
        <p:nvPicPr>
          <p:cNvPr id="7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1476" y="5277903"/>
            <a:ext cx="1905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15"/>
          <p:cNvSpPr txBox="1">
            <a:spLocks noChangeArrowheads="1"/>
          </p:cNvSpPr>
          <p:nvPr/>
        </p:nvSpPr>
        <p:spPr bwMode="auto">
          <a:xfrm>
            <a:off x="2776226" y="5731927"/>
            <a:ext cx="4572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a:solidFill>
                  <a:srgbClr val="000000"/>
                </a:solidFill>
              </a:rPr>
              <a:t>11-12</a:t>
            </a:r>
          </a:p>
        </p:txBody>
      </p:sp>
      <p:pic>
        <p:nvPicPr>
          <p:cNvPr id="75"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1688" y="5071527"/>
            <a:ext cx="244475"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9474" y="5265012"/>
            <a:ext cx="1905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22298" y="5055651"/>
            <a:ext cx="24447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Diamond 47"/>
          <p:cNvSpPr>
            <a:spLocks noChangeArrowheads="1"/>
          </p:cNvSpPr>
          <p:nvPr/>
        </p:nvSpPr>
        <p:spPr bwMode="auto">
          <a:xfrm>
            <a:off x="8677275" y="4609764"/>
            <a:ext cx="73025" cy="144463"/>
          </a:xfrm>
          <a:prstGeom prst="diamond">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81" name="Diamond 48"/>
          <p:cNvSpPr>
            <a:spLocks noChangeArrowheads="1"/>
          </p:cNvSpPr>
          <p:nvPr/>
        </p:nvSpPr>
        <p:spPr bwMode="auto">
          <a:xfrm>
            <a:off x="8677275" y="4472867"/>
            <a:ext cx="73025" cy="144462"/>
          </a:xfrm>
          <a:prstGeom prst="diamond">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88" name="TextBox 15"/>
          <p:cNvSpPr txBox="1">
            <a:spLocks noChangeArrowheads="1"/>
          </p:cNvSpPr>
          <p:nvPr/>
        </p:nvSpPr>
        <p:spPr bwMode="auto">
          <a:xfrm>
            <a:off x="2210434" y="6533723"/>
            <a:ext cx="596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r>
              <a:rPr lang="fr-BE" altLang="en-US" sz="600">
                <a:solidFill>
                  <a:srgbClr val="000000"/>
                </a:solidFill>
              </a:rPr>
              <a:t>Soyuz</a:t>
            </a:r>
          </a:p>
        </p:txBody>
      </p:sp>
      <p:sp>
        <p:nvSpPr>
          <p:cNvPr id="89" name="TextBox 15"/>
          <p:cNvSpPr txBox="1">
            <a:spLocks noChangeArrowheads="1"/>
          </p:cNvSpPr>
          <p:nvPr/>
        </p:nvSpPr>
        <p:spPr bwMode="auto">
          <a:xfrm>
            <a:off x="2922775" y="6533723"/>
            <a:ext cx="6238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r>
              <a:rPr lang="fr-BE" altLang="en-US" sz="600" dirty="0" smtClean="0">
                <a:solidFill>
                  <a:srgbClr val="000000"/>
                </a:solidFill>
              </a:rPr>
              <a:t>Ariane 5</a:t>
            </a:r>
            <a:endParaRPr lang="en-GB" altLang="en-US" sz="600" dirty="0">
              <a:solidFill>
                <a:srgbClr val="000000"/>
              </a:solidFill>
            </a:endParaRPr>
          </a:p>
        </p:txBody>
      </p:sp>
      <p:pic>
        <p:nvPicPr>
          <p:cNvPr id="90"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14613" y="6197860"/>
            <a:ext cx="1905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01380" y="5992997"/>
            <a:ext cx="24447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Rectangle 135"/>
          <p:cNvSpPr>
            <a:spLocks noChangeArrowheads="1"/>
          </p:cNvSpPr>
          <p:nvPr/>
        </p:nvSpPr>
        <p:spPr bwMode="auto">
          <a:xfrm>
            <a:off x="1616387" y="4404777"/>
            <a:ext cx="5516563" cy="1592263"/>
          </a:xfrm>
          <a:prstGeom prst="rect">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endParaRPr lang="en-US" altLang="en-US"/>
          </a:p>
        </p:txBody>
      </p:sp>
      <p:cxnSp>
        <p:nvCxnSpPr>
          <p:cNvPr id="93" name="Straight Connector 137"/>
          <p:cNvCxnSpPr>
            <a:cxnSpLocks noChangeShapeType="1"/>
          </p:cNvCxnSpPr>
          <p:nvPr/>
        </p:nvCxnSpPr>
        <p:spPr bwMode="auto">
          <a:xfrm>
            <a:off x="1616386" y="4409540"/>
            <a:ext cx="0" cy="1590675"/>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Straight Connector 138"/>
          <p:cNvCxnSpPr>
            <a:cxnSpLocks noChangeShapeType="1"/>
          </p:cNvCxnSpPr>
          <p:nvPr/>
        </p:nvCxnSpPr>
        <p:spPr bwMode="auto">
          <a:xfrm>
            <a:off x="7132949" y="4412714"/>
            <a:ext cx="0" cy="1587500"/>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Connector 139"/>
          <p:cNvCxnSpPr>
            <a:cxnSpLocks noChangeShapeType="1"/>
          </p:cNvCxnSpPr>
          <p:nvPr/>
        </p:nvCxnSpPr>
        <p:spPr bwMode="auto">
          <a:xfrm flipV="1">
            <a:off x="8556626" y="1913005"/>
            <a:ext cx="198437" cy="0"/>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Connector 143"/>
          <p:cNvCxnSpPr>
            <a:cxnSpLocks noChangeShapeType="1"/>
          </p:cNvCxnSpPr>
          <p:nvPr/>
        </p:nvCxnSpPr>
        <p:spPr bwMode="auto">
          <a:xfrm flipV="1">
            <a:off x="8551862" y="2171768"/>
            <a:ext cx="198438" cy="0"/>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Connector 144"/>
          <p:cNvCxnSpPr>
            <a:cxnSpLocks noChangeShapeType="1"/>
          </p:cNvCxnSpPr>
          <p:nvPr/>
        </p:nvCxnSpPr>
        <p:spPr bwMode="auto">
          <a:xfrm>
            <a:off x="1617975" y="4142839"/>
            <a:ext cx="522287" cy="0"/>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145"/>
          <p:cNvCxnSpPr>
            <a:cxnSpLocks noChangeShapeType="1"/>
          </p:cNvCxnSpPr>
          <p:nvPr/>
        </p:nvCxnSpPr>
        <p:spPr bwMode="auto">
          <a:xfrm flipV="1">
            <a:off x="1637025" y="4404776"/>
            <a:ext cx="523875" cy="0"/>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149"/>
          <p:cNvCxnSpPr>
            <a:cxnSpLocks noChangeShapeType="1"/>
          </p:cNvCxnSpPr>
          <p:nvPr/>
        </p:nvCxnSpPr>
        <p:spPr bwMode="auto">
          <a:xfrm flipV="1">
            <a:off x="1613212" y="5997039"/>
            <a:ext cx="523875" cy="0"/>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150"/>
          <p:cNvCxnSpPr>
            <a:cxnSpLocks noChangeShapeType="1"/>
          </p:cNvCxnSpPr>
          <p:nvPr/>
        </p:nvCxnSpPr>
        <p:spPr bwMode="auto">
          <a:xfrm>
            <a:off x="8399462" y="3687281"/>
            <a:ext cx="363538" cy="0"/>
          </a:xfrm>
          <a:prstGeom prst="line">
            <a:avLst/>
          </a:prstGeom>
          <a:noFill/>
          <a:ln w="9525" algn="ctr">
            <a:solidFill>
              <a:schemeClr val="bg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Box 15"/>
          <p:cNvSpPr txBox="1">
            <a:spLocks noChangeArrowheads="1"/>
          </p:cNvSpPr>
          <p:nvPr/>
        </p:nvSpPr>
        <p:spPr bwMode="auto">
          <a:xfrm>
            <a:off x="5168163" y="5722402"/>
            <a:ext cx="77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dirty="0">
                <a:solidFill>
                  <a:srgbClr val="000000"/>
                </a:solidFill>
              </a:rPr>
              <a:t>19-20</a:t>
            </a:r>
          </a:p>
          <a:p>
            <a:pPr algn="ctr" eaLnBrk="1" hangingPunct="1">
              <a:spcBef>
                <a:spcPct val="0"/>
              </a:spcBef>
              <a:buClrTx/>
              <a:buFontTx/>
              <a:buNone/>
            </a:pPr>
            <a:r>
              <a:rPr lang="fr-BE" altLang="en-US" sz="600" dirty="0">
                <a:solidFill>
                  <a:srgbClr val="000000"/>
                </a:solidFill>
              </a:rPr>
              <a:t>21-22</a:t>
            </a:r>
          </a:p>
        </p:txBody>
      </p:sp>
      <p:sp>
        <p:nvSpPr>
          <p:cNvPr id="102" name="TextBox 15"/>
          <p:cNvSpPr txBox="1">
            <a:spLocks noChangeArrowheads="1"/>
          </p:cNvSpPr>
          <p:nvPr/>
        </p:nvSpPr>
        <p:spPr bwMode="auto">
          <a:xfrm>
            <a:off x="6257185" y="5720815"/>
            <a:ext cx="773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dirty="0">
                <a:solidFill>
                  <a:srgbClr val="000000"/>
                </a:solidFill>
              </a:rPr>
              <a:t>23-24</a:t>
            </a:r>
          </a:p>
          <a:p>
            <a:pPr algn="ctr" eaLnBrk="1" hangingPunct="1">
              <a:spcBef>
                <a:spcPct val="0"/>
              </a:spcBef>
              <a:buClrTx/>
              <a:buFontTx/>
              <a:buNone/>
            </a:pPr>
            <a:r>
              <a:rPr lang="fr-BE" altLang="en-US" sz="600" dirty="0">
                <a:solidFill>
                  <a:srgbClr val="000000"/>
                </a:solidFill>
              </a:rPr>
              <a:t>25-26</a:t>
            </a:r>
          </a:p>
        </p:txBody>
      </p:sp>
      <p:sp>
        <p:nvSpPr>
          <p:cNvPr id="103" name="TextBox 15"/>
          <p:cNvSpPr txBox="1">
            <a:spLocks noChangeArrowheads="1"/>
          </p:cNvSpPr>
          <p:nvPr/>
        </p:nvSpPr>
        <p:spPr bwMode="auto">
          <a:xfrm>
            <a:off x="3334613" y="5723985"/>
            <a:ext cx="4556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algn="ctr" eaLnBrk="1" hangingPunct="1">
              <a:spcBef>
                <a:spcPct val="0"/>
              </a:spcBef>
              <a:buClrTx/>
              <a:buFontTx/>
              <a:buNone/>
            </a:pPr>
            <a:r>
              <a:rPr lang="fr-BE" altLang="en-US" sz="600" dirty="0">
                <a:solidFill>
                  <a:srgbClr val="000000"/>
                </a:solidFill>
              </a:rPr>
              <a:t>13-14</a:t>
            </a:r>
          </a:p>
        </p:txBody>
      </p:sp>
      <p:sp>
        <p:nvSpPr>
          <p:cNvPr id="104" name="Freeform 165"/>
          <p:cNvSpPr>
            <a:spLocks/>
          </p:cNvSpPr>
          <p:nvPr/>
        </p:nvSpPr>
        <p:spPr bwMode="auto">
          <a:xfrm>
            <a:off x="1760832" y="3263106"/>
            <a:ext cx="7444129" cy="1387272"/>
          </a:xfrm>
          <a:custGeom>
            <a:avLst/>
            <a:gdLst>
              <a:gd name="T0" fmla="*/ 6498424 w 6873867"/>
              <a:gd name="T1" fmla="*/ 0 h 2059536"/>
              <a:gd name="T2" fmla="*/ 6079680 w 6873867"/>
              <a:gd name="T3" fmla="*/ 888763 h 2059536"/>
              <a:gd name="T4" fmla="*/ 670192 w 6873867"/>
              <a:gd name="T5" fmla="*/ 1307506 h 2059536"/>
              <a:gd name="T6" fmla="*/ 473639 w 6873867"/>
              <a:gd name="T7" fmla="*/ 2059536 h 2059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73867" h="2059536">
                <a:moveTo>
                  <a:pt x="6498424" y="0"/>
                </a:moveTo>
                <a:cubicBezTo>
                  <a:pt x="7056749" y="220054"/>
                  <a:pt x="7051052" y="670845"/>
                  <a:pt x="6079680" y="888763"/>
                </a:cubicBezTo>
                <a:cubicBezTo>
                  <a:pt x="5108308" y="1106681"/>
                  <a:pt x="1604532" y="1112377"/>
                  <a:pt x="670192" y="1307506"/>
                </a:cubicBezTo>
                <a:cubicBezTo>
                  <a:pt x="-264148" y="1502635"/>
                  <a:pt x="-116733" y="1679248"/>
                  <a:pt x="473639" y="2059536"/>
                </a:cubicBezTo>
              </a:path>
            </a:pathLst>
          </a:custGeom>
          <a:noFill/>
          <a:ln w="15875" cap="flat" cmpd="sng" algn="ctr">
            <a:solidFill>
              <a:schemeClr val="tx1"/>
            </a:solidFill>
            <a:prstDash val="sys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endParaRPr lang="en-GB" dirty="0">
              <a:ln>
                <a:solidFill>
                  <a:schemeClr val="bg1"/>
                </a:solidFill>
              </a:ln>
            </a:endParaRPr>
          </a:p>
        </p:txBody>
      </p:sp>
      <p:sp>
        <p:nvSpPr>
          <p:cNvPr id="105" name="Diamond 19"/>
          <p:cNvSpPr>
            <a:spLocks noChangeArrowheads="1"/>
          </p:cNvSpPr>
          <p:nvPr/>
        </p:nvSpPr>
        <p:spPr bwMode="auto">
          <a:xfrm>
            <a:off x="2924488" y="5139789"/>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06" name="Diamond 19"/>
          <p:cNvSpPr>
            <a:spLocks noChangeArrowheads="1"/>
          </p:cNvSpPr>
          <p:nvPr/>
        </p:nvSpPr>
        <p:spPr bwMode="auto">
          <a:xfrm>
            <a:off x="2924488" y="4981039"/>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07" name="Diamond 19"/>
          <p:cNvSpPr>
            <a:spLocks noChangeArrowheads="1"/>
          </p:cNvSpPr>
          <p:nvPr/>
        </p:nvSpPr>
        <p:spPr bwMode="auto">
          <a:xfrm>
            <a:off x="6793171" y="2759144"/>
            <a:ext cx="71437" cy="144463"/>
          </a:xfrm>
          <a:prstGeom prst="diamond">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108" name="Diamond 19"/>
          <p:cNvSpPr>
            <a:spLocks noChangeArrowheads="1"/>
          </p:cNvSpPr>
          <p:nvPr/>
        </p:nvSpPr>
        <p:spPr bwMode="auto">
          <a:xfrm>
            <a:off x="6235573" y="2911328"/>
            <a:ext cx="71437" cy="144463"/>
          </a:xfrm>
          <a:prstGeom prst="diamond">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109" name="Diamond 19"/>
          <p:cNvSpPr>
            <a:spLocks noChangeArrowheads="1"/>
          </p:cNvSpPr>
          <p:nvPr/>
        </p:nvSpPr>
        <p:spPr bwMode="auto">
          <a:xfrm>
            <a:off x="6231068" y="2754166"/>
            <a:ext cx="71437" cy="144463"/>
          </a:xfrm>
          <a:prstGeom prst="diamond">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110" name="Diamond 19"/>
          <p:cNvSpPr>
            <a:spLocks noChangeArrowheads="1"/>
          </p:cNvSpPr>
          <p:nvPr/>
        </p:nvSpPr>
        <p:spPr bwMode="auto">
          <a:xfrm>
            <a:off x="7907504" y="2917096"/>
            <a:ext cx="71438" cy="144463"/>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111" name="Diamond 19"/>
          <p:cNvSpPr>
            <a:spLocks noChangeArrowheads="1"/>
          </p:cNvSpPr>
          <p:nvPr/>
        </p:nvSpPr>
        <p:spPr bwMode="auto">
          <a:xfrm>
            <a:off x="7907504" y="2756758"/>
            <a:ext cx="71438"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cxnSp>
        <p:nvCxnSpPr>
          <p:cNvPr id="112" name="Straight Connector 111"/>
          <p:cNvCxnSpPr/>
          <p:nvPr/>
        </p:nvCxnSpPr>
        <p:spPr>
          <a:xfrm flipH="1">
            <a:off x="4278882" y="4399380"/>
            <a:ext cx="7718" cy="1792634"/>
          </a:xfrm>
          <a:prstGeom prst="line">
            <a:avLst/>
          </a:prstGeom>
        </p:spPr>
        <p:style>
          <a:lnRef idx="3">
            <a:schemeClr val="accent5"/>
          </a:lnRef>
          <a:fillRef idx="0">
            <a:schemeClr val="accent5"/>
          </a:fillRef>
          <a:effectRef idx="2">
            <a:schemeClr val="accent5"/>
          </a:effectRef>
          <a:fontRef idx="minor">
            <a:schemeClr val="tx1"/>
          </a:fontRef>
        </p:style>
      </p:cxnSp>
      <p:cxnSp>
        <p:nvCxnSpPr>
          <p:cNvPr id="113" name="Straight Arrow Connector 112"/>
          <p:cNvCxnSpPr/>
          <p:nvPr/>
        </p:nvCxnSpPr>
        <p:spPr>
          <a:xfrm>
            <a:off x="4269933" y="6192014"/>
            <a:ext cx="509402"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14" name="TextBox 113"/>
          <p:cNvSpPr txBox="1"/>
          <p:nvPr/>
        </p:nvSpPr>
        <p:spPr>
          <a:xfrm>
            <a:off x="4779336" y="6042186"/>
            <a:ext cx="2390925" cy="338554"/>
          </a:xfrm>
          <a:prstGeom prst="rect">
            <a:avLst/>
          </a:prstGeom>
          <a:solidFill>
            <a:srgbClr val="FFC000"/>
          </a:solidFill>
          <a:effectLst>
            <a:outerShdw blurRad="127000" dist="165100" dir="2700000" algn="tl" rotWithShape="0">
              <a:prstClr val="black">
                <a:alpha val="40000"/>
              </a:prstClr>
            </a:outerShdw>
          </a:effectLst>
        </p:spPr>
        <p:txBody>
          <a:bodyPr wrap="square" rtlCol="0">
            <a:spAutoFit/>
          </a:bodyPr>
          <a:lstStyle/>
          <a:p>
            <a:pPr algn="ctr"/>
            <a:r>
              <a:rPr lang="en-GB" sz="1600" b="1" dirty="0">
                <a:solidFill>
                  <a:schemeClr val="tx1">
                    <a:lumMod val="75000"/>
                    <a:lumOff val="25000"/>
                  </a:schemeClr>
                </a:solidFill>
              </a:rPr>
              <a:t>Galileo Initial Services</a:t>
            </a:r>
          </a:p>
        </p:txBody>
      </p:sp>
      <p:sp>
        <p:nvSpPr>
          <p:cNvPr id="115" name="Diamond 19"/>
          <p:cNvSpPr>
            <a:spLocks noChangeArrowheads="1"/>
          </p:cNvSpPr>
          <p:nvPr/>
        </p:nvSpPr>
        <p:spPr bwMode="auto">
          <a:xfrm>
            <a:off x="3517155" y="5131322"/>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16" name="Diamond 19"/>
          <p:cNvSpPr>
            <a:spLocks noChangeArrowheads="1"/>
          </p:cNvSpPr>
          <p:nvPr/>
        </p:nvSpPr>
        <p:spPr bwMode="auto">
          <a:xfrm>
            <a:off x="3517155" y="4972572"/>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21" name="TextBox 120"/>
          <p:cNvSpPr txBox="1"/>
          <p:nvPr/>
        </p:nvSpPr>
        <p:spPr>
          <a:xfrm>
            <a:off x="7343254" y="5556367"/>
            <a:ext cx="3189971" cy="830997"/>
          </a:xfrm>
          <a:prstGeom prst="rect">
            <a:avLst/>
          </a:prstGeom>
          <a:solidFill>
            <a:srgbClr val="FFC000"/>
          </a:solidFill>
          <a:effectLst>
            <a:outerShdw blurRad="127000" dist="165100" dir="2700000" algn="tl" rotWithShape="0">
              <a:prstClr val="black">
                <a:alpha val="40000"/>
              </a:prstClr>
            </a:outerShdw>
          </a:effectLst>
        </p:spPr>
        <p:txBody>
          <a:bodyPr wrap="square" rtlCol="0">
            <a:spAutoFit/>
          </a:bodyPr>
          <a:lstStyle/>
          <a:p>
            <a:pPr>
              <a:buClr>
                <a:schemeClr val="bg1">
                  <a:lumMod val="50000"/>
                </a:schemeClr>
              </a:buClr>
            </a:pPr>
            <a:r>
              <a:rPr lang="en-GB" sz="1600" b="1" dirty="0">
                <a:solidFill>
                  <a:schemeClr val="tx1">
                    <a:lumMod val="65000"/>
                    <a:lumOff val="35000"/>
                  </a:schemeClr>
                </a:solidFill>
                <a:cs typeface="Calibri" pitchFamily="34" charset="0"/>
              </a:rPr>
              <a:t>26 satellites </a:t>
            </a:r>
            <a:r>
              <a:rPr lang="en-GB" sz="1600" dirty="0">
                <a:solidFill>
                  <a:schemeClr val="tx1">
                    <a:lumMod val="65000"/>
                    <a:lumOff val="35000"/>
                  </a:schemeClr>
                </a:solidFill>
                <a:cs typeface="Calibri" pitchFamily="34" charset="0"/>
              </a:rPr>
              <a:t>already launched,</a:t>
            </a:r>
          </a:p>
          <a:p>
            <a:pPr>
              <a:buClr>
                <a:schemeClr val="bg1">
                  <a:lumMod val="50000"/>
                </a:schemeClr>
              </a:buClr>
            </a:pPr>
            <a:r>
              <a:rPr lang="en-GB" sz="1600" b="1" dirty="0">
                <a:solidFill>
                  <a:schemeClr val="tx1">
                    <a:lumMod val="65000"/>
                    <a:lumOff val="35000"/>
                  </a:schemeClr>
                </a:solidFill>
                <a:cs typeface="Calibri" pitchFamily="34" charset="0"/>
              </a:rPr>
              <a:t>more satellites </a:t>
            </a:r>
            <a:r>
              <a:rPr lang="en-GB" sz="1600" dirty="0">
                <a:solidFill>
                  <a:schemeClr val="tx1">
                    <a:lumMod val="65000"/>
                    <a:lumOff val="35000"/>
                  </a:schemeClr>
                </a:solidFill>
                <a:cs typeface="Calibri" pitchFamily="34" charset="0"/>
              </a:rPr>
              <a:t>already bought and under preparation </a:t>
            </a:r>
          </a:p>
        </p:txBody>
      </p:sp>
      <p:sp>
        <p:nvSpPr>
          <p:cNvPr id="118" name="TextBox 117"/>
          <p:cNvSpPr txBox="1"/>
          <p:nvPr/>
        </p:nvSpPr>
        <p:spPr>
          <a:xfrm>
            <a:off x="8153401" y="1644055"/>
            <a:ext cx="2443113" cy="738664"/>
          </a:xfrm>
          <a:prstGeom prst="rect">
            <a:avLst/>
          </a:prstGeom>
          <a:solidFill>
            <a:srgbClr val="FFC000"/>
          </a:solidFill>
          <a:effectLst>
            <a:outerShdw blurRad="127000" dist="165100" dir="2700000" algn="tl" rotWithShape="0">
              <a:prstClr val="black">
                <a:alpha val="40000"/>
              </a:prstClr>
            </a:outerShdw>
          </a:effectLst>
        </p:spPr>
        <p:txBody>
          <a:bodyPr wrap="square" rtlCol="0">
            <a:spAutoFit/>
          </a:bodyPr>
          <a:lstStyle/>
          <a:p>
            <a:r>
              <a:rPr lang="en-GB" sz="1400" b="1" dirty="0">
                <a:solidFill>
                  <a:schemeClr val="tx1">
                    <a:lumMod val="65000"/>
                    <a:lumOff val="35000"/>
                  </a:schemeClr>
                </a:solidFill>
                <a:cs typeface="Calibri" pitchFamily="34" charset="0"/>
              </a:rPr>
              <a:t>4 Galileo satellites successfully launched </a:t>
            </a:r>
            <a:r>
              <a:rPr lang="en-GB" sz="1400" dirty="0">
                <a:solidFill>
                  <a:schemeClr val="tx1">
                    <a:lumMod val="65000"/>
                    <a:lumOff val="35000"/>
                  </a:schemeClr>
                </a:solidFill>
                <a:cs typeface="Calibri" pitchFamily="34" charset="0"/>
              </a:rPr>
              <a:t>on a customized Ariane 5 on </a:t>
            </a:r>
            <a:r>
              <a:rPr lang="en-GB" sz="1400" b="1" dirty="0">
                <a:solidFill>
                  <a:schemeClr val="tx1">
                    <a:lumMod val="65000"/>
                    <a:lumOff val="35000"/>
                  </a:schemeClr>
                </a:solidFill>
                <a:cs typeface="Calibri" pitchFamily="34" charset="0"/>
              </a:rPr>
              <a:t>25/07, 2018</a:t>
            </a:r>
          </a:p>
        </p:txBody>
      </p:sp>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05003" y="2390125"/>
            <a:ext cx="1772882" cy="828533"/>
          </a:xfrm>
          <a:prstGeom prst="rect">
            <a:avLst/>
          </a:prstGeom>
          <a:ln>
            <a:noFill/>
          </a:ln>
          <a:effectLst>
            <a:outerShdw blurRad="292100" dist="139700" dir="2700000" algn="tl" rotWithShape="0">
              <a:srgbClr val="333333">
                <a:alpha val="65000"/>
              </a:srgbClr>
            </a:outerShdw>
          </a:effectLst>
        </p:spPr>
      </p:pic>
      <p:sp>
        <p:nvSpPr>
          <p:cNvPr id="117" name="Diamond 19"/>
          <p:cNvSpPr>
            <a:spLocks noChangeArrowheads="1"/>
          </p:cNvSpPr>
          <p:nvPr/>
        </p:nvSpPr>
        <p:spPr bwMode="auto">
          <a:xfrm>
            <a:off x="4121622" y="5003264"/>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19" name="Diamond 19"/>
          <p:cNvSpPr>
            <a:spLocks noChangeArrowheads="1"/>
          </p:cNvSpPr>
          <p:nvPr/>
        </p:nvSpPr>
        <p:spPr bwMode="auto">
          <a:xfrm>
            <a:off x="4121622" y="4844514"/>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20" name="Diamond 19"/>
          <p:cNvSpPr>
            <a:spLocks noChangeArrowheads="1"/>
          </p:cNvSpPr>
          <p:nvPr/>
        </p:nvSpPr>
        <p:spPr bwMode="auto">
          <a:xfrm>
            <a:off x="4121622" y="4681536"/>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22" name="Diamond 19"/>
          <p:cNvSpPr>
            <a:spLocks noChangeArrowheads="1"/>
          </p:cNvSpPr>
          <p:nvPr/>
        </p:nvSpPr>
        <p:spPr bwMode="auto">
          <a:xfrm>
            <a:off x="4121622" y="4522786"/>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1" name="Diamond 19"/>
          <p:cNvSpPr>
            <a:spLocks noChangeArrowheads="1"/>
          </p:cNvSpPr>
          <p:nvPr/>
        </p:nvSpPr>
        <p:spPr bwMode="auto">
          <a:xfrm>
            <a:off x="4121622" y="5003264"/>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2" name="Diamond 19"/>
          <p:cNvSpPr>
            <a:spLocks noChangeArrowheads="1"/>
          </p:cNvSpPr>
          <p:nvPr/>
        </p:nvSpPr>
        <p:spPr bwMode="auto">
          <a:xfrm>
            <a:off x="4121622" y="4844514"/>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3" name="Diamond 19"/>
          <p:cNvSpPr>
            <a:spLocks noChangeArrowheads="1"/>
          </p:cNvSpPr>
          <p:nvPr/>
        </p:nvSpPr>
        <p:spPr bwMode="auto">
          <a:xfrm>
            <a:off x="4121622" y="4681536"/>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4" name="Diamond 19"/>
          <p:cNvSpPr>
            <a:spLocks noChangeArrowheads="1"/>
          </p:cNvSpPr>
          <p:nvPr/>
        </p:nvSpPr>
        <p:spPr bwMode="auto">
          <a:xfrm>
            <a:off x="4121622" y="4522786"/>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5" name="Diamond 19"/>
          <p:cNvSpPr>
            <a:spLocks noChangeArrowheads="1"/>
          </p:cNvSpPr>
          <p:nvPr/>
        </p:nvSpPr>
        <p:spPr bwMode="auto">
          <a:xfrm>
            <a:off x="5513975" y="4997470"/>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6" name="Diamond 19"/>
          <p:cNvSpPr>
            <a:spLocks noChangeArrowheads="1"/>
          </p:cNvSpPr>
          <p:nvPr/>
        </p:nvSpPr>
        <p:spPr bwMode="auto">
          <a:xfrm>
            <a:off x="5513975" y="4838720"/>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7" name="Diamond 19"/>
          <p:cNvSpPr>
            <a:spLocks noChangeArrowheads="1"/>
          </p:cNvSpPr>
          <p:nvPr/>
        </p:nvSpPr>
        <p:spPr bwMode="auto">
          <a:xfrm>
            <a:off x="5513975" y="4675742"/>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8" name="Diamond 19"/>
          <p:cNvSpPr>
            <a:spLocks noChangeArrowheads="1"/>
          </p:cNvSpPr>
          <p:nvPr/>
        </p:nvSpPr>
        <p:spPr bwMode="auto">
          <a:xfrm>
            <a:off x="5513975" y="4516992"/>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39" name="Diamond 19"/>
          <p:cNvSpPr>
            <a:spLocks noChangeArrowheads="1"/>
          </p:cNvSpPr>
          <p:nvPr/>
        </p:nvSpPr>
        <p:spPr bwMode="auto">
          <a:xfrm>
            <a:off x="6603905" y="4999091"/>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40" name="Diamond 19"/>
          <p:cNvSpPr>
            <a:spLocks noChangeArrowheads="1"/>
          </p:cNvSpPr>
          <p:nvPr/>
        </p:nvSpPr>
        <p:spPr bwMode="auto">
          <a:xfrm>
            <a:off x="6603905" y="4840341"/>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41" name="Diamond 19"/>
          <p:cNvSpPr>
            <a:spLocks noChangeArrowheads="1"/>
          </p:cNvSpPr>
          <p:nvPr/>
        </p:nvSpPr>
        <p:spPr bwMode="auto">
          <a:xfrm>
            <a:off x="6603905" y="4677363"/>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sp>
        <p:nvSpPr>
          <p:cNvPr id="142" name="Diamond 19"/>
          <p:cNvSpPr>
            <a:spLocks noChangeArrowheads="1"/>
          </p:cNvSpPr>
          <p:nvPr/>
        </p:nvSpPr>
        <p:spPr bwMode="auto">
          <a:xfrm>
            <a:off x="6603905" y="4518613"/>
            <a:ext cx="71437" cy="144462"/>
          </a:xfrm>
          <a:prstGeom prst="diamond">
            <a:avLst/>
          </a:prstGeom>
          <a:solidFill>
            <a:srgbClr val="2D5EC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marL="3175"/>
            <a:endParaRPr lang="en-US" altLang="en-US"/>
          </a:p>
        </p:txBody>
      </p:sp>
      <p:pic>
        <p:nvPicPr>
          <p:cNvPr id="143" name="Picture 1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7553" y="4773427"/>
            <a:ext cx="153522" cy="577150"/>
          </a:xfrm>
          <a:prstGeom prst="rect">
            <a:avLst/>
          </a:prstGeom>
        </p:spPr>
      </p:pic>
      <p:sp>
        <p:nvSpPr>
          <p:cNvPr id="144" name="Diamond 47"/>
          <p:cNvSpPr>
            <a:spLocks noChangeArrowheads="1"/>
          </p:cNvSpPr>
          <p:nvPr/>
        </p:nvSpPr>
        <p:spPr bwMode="auto">
          <a:xfrm>
            <a:off x="9200989" y="4606382"/>
            <a:ext cx="73025" cy="144463"/>
          </a:xfrm>
          <a:prstGeom prst="diamond">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145" name="Diamond 48"/>
          <p:cNvSpPr>
            <a:spLocks noChangeArrowheads="1"/>
          </p:cNvSpPr>
          <p:nvPr/>
        </p:nvSpPr>
        <p:spPr bwMode="auto">
          <a:xfrm>
            <a:off x="9200989" y="4469485"/>
            <a:ext cx="73025" cy="144462"/>
          </a:xfrm>
          <a:prstGeom prst="diamond">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pic>
        <p:nvPicPr>
          <p:cNvPr id="146" name="Picture 1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1267" y="4770045"/>
            <a:ext cx="153522" cy="577150"/>
          </a:xfrm>
          <a:prstGeom prst="rect">
            <a:avLst/>
          </a:prstGeom>
        </p:spPr>
      </p:pic>
      <p:sp>
        <p:nvSpPr>
          <p:cNvPr id="147" name="Diamond 47"/>
          <p:cNvSpPr>
            <a:spLocks noChangeArrowheads="1"/>
          </p:cNvSpPr>
          <p:nvPr/>
        </p:nvSpPr>
        <p:spPr bwMode="auto">
          <a:xfrm>
            <a:off x="9695199" y="4611270"/>
            <a:ext cx="73025" cy="144463"/>
          </a:xfrm>
          <a:prstGeom prst="diamond">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sp>
        <p:nvSpPr>
          <p:cNvPr id="148" name="Diamond 48"/>
          <p:cNvSpPr>
            <a:spLocks noChangeArrowheads="1"/>
          </p:cNvSpPr>
          <p:nvPr/>
        </p:nvSpPr>
        <p:spPr bwMode="auto">
          <a:xfrm>
            <a:off x="9695199" y="4474373"/>
            <a:ext cx="73025" cy="144462"/>
          </a:xfrm>
          <a:prstGeom prst="diamond">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endParaRPr lang="en-US" altLang="en-US" sz="1200"/>
          </a:p>
        </p:txBody>
      </p:sp>
      <p:pic>
        <p:nvPicPr>
          <p:cNvPr id="149" name="Picture 1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5477" y="4774933"/>
            <a:ext cx="153522" cy="577150"/>
          </a:xfrm>
          <a:prstGeom prst="rect">
            <a:avLst/>
          </a:prstGeom>
        </p:spPr>
      </p:pic>
      <p:pic>
        <p:nvPicPr>
          <p:cNvPr id="152" name="Picture 1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3296" y="6042376"/>
            <a:ext cx="175585" cy="660094"/>
          </a:xfrm>
          <a:prstGeom prst="rect">
            <a:avLst/>
          </a:prstGeom>
        </p:spPr>
      </p:pic>
      <p:sp>
        <p:nvSpPr>
          <p:cNvPr id="153" name="TextBox 15"/>
          <p:cNvSpPr txBox="1">
            <a:spLocks noChangeArrowheads="1"/>
          </p:cNvSpPr>
          <p:nvPr/>
        </p:nvSpPr>
        <p:spPr bwMode="auto">
          <a:xfrm>
            <a:off x="3613914" y="6559367"/>
            <a:ext cx="6238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100" b="1" kern="1200">
                <a:solidFill>
                  <a:srgbClr val="00468C"/>
                </a:solidFill>
                <a:latin typeface="Arial" charset="0"/>
                <a:ea typeface="+mn-ea"/>
                <a:cs typeface="+mn-cs"/>
              </a:defRPr>
            </a:lvl1pPr>
            <a:lvl2pPr marL="457200" algn="l" rtl="0" fontAlgn="base">
              <a:spcBef>
                <a:spcPct val="0"/>
              </a:spcBef>
              <a:spcAft>
                <a:spcPct val="0"/>
              </a:spcAft>
              <a:defRPr sz="2100" b="1" kern="1200">
                <a:solidFill>
                  <a:srgbClr val="00468C"/>
                </a:solidFill>
                <a:latin typeface="Arial" charset="0"/>
                <a:ea typeface="+mn-ea"/>
                <a:cs typeface="+mn-cs"/>
              </a:defRPr>
            </a:lvl2pPr>
            <a:lvl3pPr marL="914400" algn="l" rtl="0" fontAlgn="base">
              <a:spcBef>
                <a:spcPct val="0"/>
              </a:spcBef>
              <a:spcAft>
                <a:spcPct val="0"/>
              </a:spcAft>
              <a:defRPr sz="2100" b="1" kern="1200">
                <a:solidFill>
                  <a:srgbClr val="00468C"/>
                </a:solidFill>
                <a:latin typeface="Arial" charset="0"/>
                <a:ea typeface="+mn-ea"/>
                <a:cs typeface="+mn-cs"/>
              </a:defRPr>
            </a:lvl3pPr>
            <a:lvl4pPr marL="1371600" algn="l" rtl="0" fontAlgn="base">
              <a:spcBef>
                <a:spcPct val="0"/>
              </a:spcBef>
              <a:spcAft>
                <a:spcPct val="0"/>
              </a:spcAft>
              <a:defRPr sz="2100" b="1" kern="1200">
                <a:solidFill>
                  <a:srgbClr val="00468C"/>
                </a:solidFill>
                <a:latin typeface="Arial" charset="0"/>
                <a:ea typeface="+mn-ea"/>
                <a:cs typeface="+mn-cs"/>
              </a:defRPr>
            </a:lvl4pPr>
            <a:lvl5pPr marL="1828800" algn="l" rtl="0" fontAlgn="base">
              <a:spcBef>
                <a:spcPct val="0"/>
              </a:spcBef>
              <a:spcAft>
                <a:spcPct val="0"/>
              </a:spcAft>
              <a:defRPr sz="2100" b="1" kern="1200">
                <a:solidFill>
                  <a:srgbClr val="00468C"/>
                </a:solidFill>
                <a:latin typeface="Arial" charset="0"/>
                <a:ea typeface="+mn-ea"/>
                <a:cs typeface="+mn-cs"/>
              </a:defRPr>
            </a:lvl5pPr>
            <a:lvl6pPr marL="2286000" algn="l" defTabSz="914400" rtl="0" eaLnBrk="1" latinLnBrk="0" hangingPunct="1">
              <a:defRPr sz="2100" b="1" kern="1200">
                <a:solidFill>
                  <a:srgbClr val="00468C"/>
                </a:solidFill>
                <a:latin typeface="Arial" charset="0"/>
                <a:ea typeface="+mn-ea"/>
                <a:cs typeface="+mn-cs"/>
              </a:defRPr>
            </a:lvl6pPr>
            <a:lvl7pPr marL="2743200" algn="l" defTabSz="914400" rtl="0" eaLnBrk="1" latinLnBrk="0" hangingPunct="1">
              <a:defRPr sz="2100" b="1" kern="1200">
                <a:solidFill>
                  <a:srgbClr val="00468C"/>
                </a:solidFill>
                <a:latin typeface="Arial" charset="0"/>
                <a:ea typeface="+mn-ea"/>
                <a:cs typeface="+mn-cs"/>
              </a:defRPr>
            </a:lvl7pPr>
            <a:lvl8pPr marL="3200400" algn="l" defTabSz="914400" rtl="0" eaLnBrk="1" latinLnBrk="0" hangingPunct="1">
              <a:defRPr sz="2100" b="1" kern="1200">
                <a:solidFill>
                  <a:srgbClr val="00468C"/>
                </a:solidFill>
                <a:latin typeface="Arial" charset="0"/>
                <a:ea typeface="+mn-ea"/>
                <a:cs typeface="+mn-cs"/>
              </a:defRPr>
            </a:lvl8pPr>
            <a:lvl9pPr marL="3657600" algn="l" defTabSz="914400" rtl="0" eaLnBrk="1" latinLnBrk="0" hangingPunct="1">
              <a:defRPr sz="2100" b="1" kern="1200">
                <a:solidFill>
                  <a:srgbClr val="00468C"/>
                </a:solidFill>
                <a:latin typeface="Arial" charset="0"/>
                <a:ea typeface="+mn-ea"/>
                <a:cs typeface="+mn-cs"/>
              </a:defRPr>
            </a:lvl9pPr>
          </a:lstStyle>
          <a:p>
            <a:pPr eaLnBrk="1" hangingPunct="1">
              <a:spcBef>
                <a:spcPct val="0"/>
              </a:spcBef>
              <a:buClrTx/>
              <a:buFontTx/>
              <a:buNone/>
            </a:pPr>
            <a:r>
              <a:rPr lang="fr-BE" altLang="en-US" sz="600" dirty="0" smtClean="0">
                <a:solidFill>
                  <a:srgbClr val="000000"/>
                </a:solidFill>
              </a:rPr>
              <a:t>Ariane 62</a:t>
            </a:r>
            <a:endParaRPr lang="en-GB" altLang="en-US" sz="600" dirty="0">
              <a:solidFill>
                <a:srgbClr val="000000"/>
              </a:solidFill>
            </a:endParaRPr>
          </a:p>
        </p:txBody>
      </p:sp>
    </p:spTree>
    <p:extLst>
      <p:ext uri="{BB962C8B-B14F-4D97-AF65-F5344CB8AC3E}">
        <p14:creationId xmlns:p14="http://schemas.microsoft.com/office/powerpoint/2010/main" val="78196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88654" y="725962"/>
            <a:ext cx="7307983" cy="857250"/>
          </a:xfrm>
          <a:prstGeom prst="rect">
            <a:avLst/>
          </a:prstGeom>
        </p:spPr>
        <p:txBody>
          <a:bodyPr vert="horz" lIns="68580" tIns="34290" rIns="68580" bIns="34290" rtlCol="0">
            <a:noAutofit/>
          </a:bodyPr>
          <a:lstStyle>
            <a:lvl1pPr indent="0">
              <a:lnSpc>
                <a:spcPct val="100000"/>
              </a:lnSpc>
              <a:spcBef>
                <a:spcPts val="600"/>
              </a:spcBef>
              <a:spcAft>
                <a:spcPts val="600"/>
              </a:spcAft>
              <a:buFont typeface="Arial" panose="020B0604020202020204" pitchFamily="34" charset="0"/>
              <a:buNone/>
              <a:defRPr sz="4000" b="1">
                <a:solidFill>
                  <a:schemeClr val="tx1">
                    <a:lumMod val="75000"/>
                    <a:lumOff val="25000"/>
                  </a:schemeClr>
                </a:solidFill>
                <a:latin typeface="+mj-lt"/>
                <a:ea typeface="+mj-ea"/>
                <a:cs typeface="+mj-cs"/>
              </a:defRPr>
            </a:lvl1pPr>
            <a:lvl2pPr marL="685800" indent="-228600">
              <a:lnSpc>
                <a:spcPct val="100000"/>
              </a:lnSpc>
              <a:spcBef>
                <a:spcPts val="600"/>
              </a:spcBef>
              <a:spcAft>
                <a:spcPts val="600"/>
              </a:spcAft>
              <a:buFont typeface="Calibri Light" panose="020F0302020204030204" pitchFamily="34" charset="0"/>
              <a:buChar char="‒"/>
              <a:defRPr sz="2400">
                <a:solidFill>
                  <a:schemeClr val="tx1">
                    <a:lumMod val="75000"/>
                    <a:lumOff val="25000"/>
                  </a:schemeClr>
                </a:solidFill>
                <a:latin typeface="+mj-lt"/>
              </a:defRPr>
            </a:lvl2pPr>
            <a:lvl3pPr marL="1143000" indent="-228600">
              <a:lnSpc>
                <a:spcPct val="100000"/>
              </a:lnSpc>
              <a:spcBef>
                <a:spcPts val="600"/>
              </a:spcBef>
              <a:spcAft>
                <a:spcPts val="600"/>
              </a:spcAft>
              <a:buFont typeface="Calibri Light" panose="020F0302020204030204" pitchFamily="34" charset="0"/>
              <a:buChar char="‒"/>
              <a:defRPr sz="2000">
                <a:solidFill>
                  <a:schemeClr val="tx1">
                    <a:lumMod val="75000"/>
                    <a:lumOff val="25000"/>
                  </a:schemeClr>
                </a:solidFill>
                <a:latin typeface="+mj-lt"/>
              </a:defRPr>
            </a:lvl3pPr>
            <a:lvl4pPr marL="1600200" indent="-228600">
              <a:lnSpc>
                <a:spcPct val="100000"/>
              </a:lnSpc>
              <a:spcBef>
                <a:spcPts val="600"/>
              </a:spcBef>
              <a:spcAft>
                <a:spcPts val="600"/>
              </a:spcAft>
              <a:buFont typeface="Calibri Light" panose="020F0302020204030204" pitchFamily="34" charset="0"/>
              <a:buChar char="‒"/>
              <a:defRPr>
                <a:solidFill>
                  <a:schemeClr val="tx1">
                    <a:lumMod val="75000"/>
                    <a:lumOff val="25000"/>
                  </a:schemeClr>
                </a:solidFill>
                <a:latin typeface="+mj-lt"/>
              </a:defRPr>
            </a:lvl4pPr>
            <a:lvl5pPr marL="2057400" indent="-228600">
              <a:lnSpc>
                <a:spcPct val="100000"/>
              </a:lnSpc>
              <a:spcBef>
                <a:spcPts val="600"/>
              </a:spcBef>
              <a:spcAft>
                <a:spcPts val="600"/>
              </a:spcAft>
              <a:buFont typeface="Calibri Light" panose="020F0302020204030204" pitchFamily="34" charset="0"/>
              <a:buChar char="‒"/>
              <a:defRPr>
                <a:solidFill>
                  <a:schemeClr val="tx1">
                    <a:lumMod val="75000"/>
                    <a:lumOff val="25000"/>
                  </a:schemeClr>
                </a:solidFill>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400" dirty="0">
                <a:solidFill>
                  <a:schemeClr val="tx1">
                    <a:lumMod val="65000"/>
                    <a:lumOff val="35000"/>
                  </a:schemeClr>
                </a:solidFill>
                <a:ea typeface="+mn-ea"/>
                <a:cs typeface="+mn-cs"/>
              </a:rPr>
              <a:t>HAS Roadmap</a:t>
            </a:r>
          </a:p>
        </p:txBody>
      </p:sp>
      <p:pic>
        <p:nvPicPr>
          <p:cNvPr id="5" name="Picture 4"/>
          <p:cNvPicPr>
            <a:picLocks noChangeAspect="1"/>
          </p:cNvPicPr>
          <p:nvPr/>
        </p:nvPicPr>
        <p:blipFill>
          <a:blip r:embed="rId3"/>
          <a:stretch>
            <a:fillRect/>
          </a:stretch>
        </p:blipFill>
        <p:spPr>
          <a:xfrm>
            <a:off x="2430237" y="1828800"/>
            <a:ext cx="7409089" cy="4857750"/>
          </a:xfrm>
          <a:prstGeom prst="rect">
            <a:avLst/>
          </a:prstGeom>
        </p:spPr>
      </p:pic>
    </p:spTree>
    <p:extLst>
      <p:ext uri="{BB962C8B-B14F-4D97-AF65-F5344CB8AC3E}">
        <p14:creationId xmlns:p14="http://schemas.microsoft.com/office/powerpoint/2010/main" val="2601999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44247" y="188126"/>
            <a:ext cx="6854429" cy="1355272"/>
          </a:xfrm>
        </p:spPr>
        <p:txBody>
          <a:bodyPr/>
          <a:lstStyle/>
          <a:p>
            <a:r>
              <a:rPr lang="en-GB" sz="3400" dirty="0"/>
              <a:t>Choice for 2</a:t>
            </a:r>
            <a:r>
              <a:rPr lang="en-GB" sz="3400" baseline="30000" dirty="0"/>
              <a:t>nd</a:t>
            </a:r>
            <a:r>
              <a:rPr lang="en-GB" sz="3400" dirty="0"/>
              <a:t> and 3</a:t>
            </a:r>
            <a:r>
              <a:rPr lang="en-GB" sz="3400" baseline="30000" dirty="0"/>
              <a:t>rd</a:t>
            </a:r>
            <a:r>
              <a:rPr lang="en-GB" sz="3400" dirty="0"/>
              <a:t>  GNSS frequency</a:t>
            </a:r>
          </a:p>
        </p:txBody>
      </p:sp>
      <p:graphicFrame>
        <p:nvGraphicFramePr>
          <p:cNvPr id="10" name="Diagram 9"/>
          <p:cNvGraphicFramePr/>
          <p:nvPr>
            <p:extLst/>
          </p:nvPr>
        </p:nvGraphicFramePr>
        <p:xfrm>
          <a:off x="610738" y="1543398"/>
          <a:ext cx="9820886" cy="4814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9781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70589" y="468896"/>
            <a:ext cx="7951848" cy="1355272"/>
          </a:xfrm>
        </p:spPr>
        <p:txBody>
          <a:bodyPr/>
          <a:lstStyle/>
          <a:p>
            <a:r>
              <a:rPr lang="en-GB" sz="3400" dirty="0"/>
              <a:t>Galileo is the European GNSS under civilian control, delivering unique features</a:t>
            </a:r>
          </a:p>
        </p:txBody>
      </p:sp>
      <p:graphicFrame>
        <p:nvGraphicFramePr>
          <p:cNvPr id="22" name="Object 29"/>
          <p:cNvGraphicFramePr>
            <a:graphicFrameLocks noChangeAspect="1"/>
          </p:cNvGraphicFramePr>
          <p:nvPr>
            <p:extLst/>
          </p:nvPr>
        </p:nvGraphicFramePr>
        <p:xfrm>
          <a:off x="8269684" y="660401"/>
          <a:ext cx="709216" cy="713601"/>
        </p:xfrm>
        <a:graphic>
          <a:graphicData uri="http://schemas.openxmlformats.org/presentationml/2006/ole">
            <mc:AlternateContent xmlns:mc="http://schemas.openxmlformats.org/markup-compatibility/2006">
              <mc:Choice xmlns:v="urn:schemas-microsoft-com:vml" Requires="v">
                <p:oleObj spid="_x0000_s4099" name="Photo Editor Photo" r:id="rId4" imgW="1600000" imgH="1609524" progId="">
                  <p:embed/>
                </p:oleObj>
              </mc:Choice>
              <mc:Fallback>
                <p:oleObj name="Photo Editor Photo" r:id="rId4" imgW="1600000" imgH="1609524"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9684" y="660401"/>
                        <a:ext cx="709216" cy="713601"/>
                      </a:xfrm>
                      <a:prstGeom prst="rect">
                        <a:avLst/>
                      </a:prstGeom>
                      <a:noFill/>
                      <a:ln>
                        <a:noFill/>
                      </a:ln>
                      <a:effectLst/>
                      <a:extLst/>
                    </p:spPr>
                  </p:pic>
                </p:oleObj>
              </mc:Fallback>
            </mc:AlternateContent>
          </a:graphicData>
        </a:graphic>
      </p:graphicFrame>
      <p:sp>
        <p:nvSpPr>
          <p:cNvPr id="12" name="Content Placeholder 3"/>
          <p:cNvSpPr>
            <a:spLocks noGrp="1"/>
          </p:cNvSpPr>
          <p:nvPr>
            <p:ph idx="1"/>
          </p:nvPr>
        </p:nvSpPr>
        <p:spPr>
          <a:xfrm>
            <a:off x="270589" y="2088679"/>
            <a:ext cx="5529749" cy="4176919"/>
          </a:xfrm>
        </p:spPr>
        <p:txBody>
          <a:bodyPr>
            <a:normAutofit/>
          </a:bodyPr>
          <a:lstStyle/>
          <a:p>
            <a:pPr marL="457200" lvl="1" indent="-457200">
              <a:spcBef>
                <a:spcPts val="600"/>
              </a:spcBef>
              <a:spcAft>
                <a:spcPts val="0"/>
              </a:spcAft>
              <a:buFont typeface="Arial" panose="020B0604020202020204" pitchFamily="34" charset="0"/>
              <a:buChar char="•"/>
              <a:defRPr/>
            </a:pPr>
            <a:r>
              <a:rPr lang="en-GB" sz="1700" dirty="0">
                <a:cs typeface="Calibri" pitchFamily="34" charset="0"/>
              </a:rPr>
              <a:t>Worldwide navigation system “</a:t>
            </a:r>
            <a:r>
              <a:rPr lang="en-GB" sz="1700" b="1" dirty="0">
                <a:cs typeface="Calibri" pitchFamily="34" charset="0"/>
              </a:rPr>
              <a:t>made in EU</a:t>
            </a:r>
            <a:r>
              <a:rPr lang="en-GB" sz="1700" dirty="0">
                <a:cs typeface="Calibri" pitchFamily="34" charset="0"/>
              </a:rPr>
              <a:t>”</a:t>
            </a:r>
          </a:p>
          <a:p>
            <a:pPr marL="457200" lvl="1" indent="-457200">
              <a:spcBef>
                <a:spcPts val="600"/>
              </a:spcBef>
              <a:spcAft>
                <a:spcPts val="0"/>
              </a:spcAft>
              <a:buFont typeface="Arial" panose="020B0604020202020204" pitchFamily="34" charset="0"/>
              <a:buChar char="•"/>
              <a:defRPr/>
            </a:pPr>
            <a:endParaRPr lang="en-GB" sz="1700" dirty="0">
              <a:cs typeface="Calibri" pitchFamily="34" charset="0"/>
            </a:endParaRPr>
          </a:p>
          <a:p>
            <a:pPr marL="457200" lvl="1" indent="-457200">
              <a:spcBef>
                <a:spcPts val="600"/>
              </a:spcBef>
              <a:spcAft>
                <a:spcPts val="0"/>
              </a:spcAft>
              <a:buFont typeface="Arial" panose="020B0604020202020204" pitchFamily="34" charset="0"/>
              <a:buChar char="•"/>
              <a:defRPr/>
            </a:pPr>
            <a:r>
              <a:rPr lang="en-GB" sz="1700" dirty="0">
                <a:cs typeface="Calibri" pitchFamily="34" charset="0"/>
              </a:rPr>
              <a:t>Only constellation </a:t>
            </a:r>
            <a:r>
              <a:rPr lang="en-GB" sz="1700" b="1" dirty="0">
                <a:cs typeface="Calibri" pitchFamily="34" charset="0"/>
              </a:rPr>
              <a:t>under civilian control</a:t>
            </a:r>
          </a:p>
          <a:p>
            <a:pPr marL="457200" lvl="1" indent="-457200">
              <a:spcBef>
                <a:spcPts val="600"/>
              </a:spcBef>
              <a:spcAft>
                <a:spcPts val="0"/>
              </a:spcAft>
              <a:buFont typeface="Arial" panose="020B0604020202020204" pitchFamily="34" charset="0"/>
              <a:buChar char="•"/>
              <a:defRPr/>
            </a:pPr>
            <a:endParaRPr lang="en-GB" sz="1700" b="1" dirty="0">
              <a:cs typeface="Calibri" pitchFamily="34" charset="0"/>
            </a:endParaRPr>
          </a:p>
          <a:p>
            <a:pPr marL="457200" lvl="1" indent="-457200">
              <a:spcBef>
                <a:spcPts val="600"/>
              </a:spcBef>
              <a:spcAft>
                <a:spcPts val="0"/>
              </a:spcAft>
              <a:buFont typeface="Arial" panose="020B0604020202020204" pitchFamily="34" charset="0"/>
              <a:buChar char="•"/>
              <a:defRPr/>
            </a:pPr>
            <a:r>
              <a:rPr lang="en-GB" sz="1700" dirty="0">
                <a:cs typeface="Calibri" pitchFamily="34" charset="0"/>
              </a:rPr>
              <a:t>Fully </a:t>
            </a:r>
            <a:r>
              <a:rPr lang="en-GB" sz="1700" b="1" dirty="0">
                <a:cs typeface="Calibri" pitchFamily="34" charset="0"/>
              </a:rPr>
              <a:t>compatible with other GNSS constellations</a:t>
            </a:r>
          </a:p>
          <a:p>
            <a:pPr marL="457200" lvl="1" indent="-457200">
              <a:spcBef>
                <a:spcPts val="600"/>
              </a:spcBef>
              <a:spcAft>
                <a:spcPts val="0"/>
              </a:spcAft>
              <a:buFont typeface="Arial" panose="020B0604020202020204" pitchFamily="34" charset="0"/>
              <a:buChar char="•"/>
              <a:defRPr/>
            </a:pPr>
            <a:endParaRPr lang="en-GB" sz="1700" b="1" dirty="0">
              <a:cs typeface="Calibri" pitchFamily="34" charset="0"/>
            </a:endParaRPr>
          </a:p>
          <a:p>
            <a:pPr marL="457200" lvl="1" indent="-457200">
              <a:spcBef>
                <a:spcPts val="600"/>
              </a:spcBef>
              <a:spcAft>
                <a:spcPts val="0"/>
              </a:spcAft>
              <a:buFont typeface="Arial" panose="020B0604020202020204" pitchFamily="34" charset="0"/>
              <a:buChar char="•"/>
              <a:defRPr/>
            </a:pPr>
            <a:r>
              <a:rPr lang="en-GB" sz="1700" b="1" dirty="0">
                <a:cs typeface="Calibri" pitchFamily="34" charset="0"/>
              </a:rPr>
              <a:t>Open service free of charge</a:t>
            </a:r>
            <a:r>
              <a:rPr lang="en-GB" sz="1700" dirty="0">
                <a:cs typeface="Calibri" pitchFamily="34" charset="0"/>
              </a:rPr>
              <a:t>, delivering </a:t>
            </a:r>
            <a:r>
              <a:rPr lang="en-GB" sz="1700" b="1" dirty="0">
                <a:cs typeface="Calibri" pitchFamily="34" charset="0"/>
              </a:rPr>
              <a:t>multiple frequencies </a:t>
            </a:r>
          </a:p>
          <a:p>
            <a:pPr marL="457200" lvl="1" indent="-457200">
              <a:spcBef>
                <a:spcPts val="600"/>
              </a:spcBef>
              <a:spcAft>
                <a:spcPts val="0"/>
              </a:spcAft>
              <a:buFont typeface="Arial" panose="020B0604020202020204" pitchFamily="34" charset="0"/>
              <a:buChar char="•"/>
              <a:defRPr/>
            </a:pPr>
            <a:endParaRPr lang="en-GB" sz="1700" b="1" dirty="0">
              <a:cs typeface="Calibri" pitchFamily="34" charset="0"/>
            </a:endParaRPr>
          </a:p>
          <a:p>
            <a:pPr marL="457200" lvl="1" indent="-457200">
              <a:spcBef>
                <a:spcPts val="600"/>
              </a:spcBef>
              <a:spcAft>
                <a:spcPts val="0"/>
              </a:spcAft>
              <a:buFont typeface="Arial" panose="020B0604020202020204" pitchFamily="34" charset="0"/>
              <a:buChar char="•"/>
              <a:defRPr/>
            </a:pPr>
            <a:r>
              <a:rPr lang="en-GB" sz="1700" dirty="0">
                <a:cs typeface="Calibri" pitchFamily="34" charset="0"/>
              </a:rPr>
              <a:t>Only constellation that provide </a:t>
            </a:r>
            <a:r>
              <a:rPr lang="en-GB" sz="1700" b="1" dirty="0">
                <a:cs typeface="Calibri" pitchFamily="34" charset="0"/>
              </a:rPr>
              <a:t>Signal authentication providing </a:t>
            </a:r>
            <a:r>
              <a:rPr lang="en-GB" sz="1700" b="1" dirty="0" err="1">
                <a:cs typeface="Calibri" pitchFamily="34" charset="0"/>
              </a:rPr>
              <a:t>trustability</a:t>
            </a:r>
            <a:r>
              <a:rPr lang="en-GB" sz="1700" b="1" dirty="0">
                <a:cs typeface="Calibri" pitchFamily="34" charset="0"/>
              </a:rPr>
              <a:t> for civilians </a:t>
            </a:r>
            <a:r>
              <a:rPr lang="en-GB" sz="1700" dirty="0">
                <a:cs typeface="Calibri" pitchFamily="34" charset="0"/>
              </a:rPr>
              <a:t>and </a:t>
            </a:r>
            <a:r>
              <a:rPr lang="en-GB" sz="1700" b="1" dirty="0">
                <a:cs typeface="Calibri" pitchFamily="34" charset="0"/>
              </a:rPr>
              <a:t>global high-accuracy service for free</a:t>
            </a:r>
          </a:p>
          <a:p>
            <a:pPr marL="457200" lvl="1" indent="0">
              <a:buNone/>
              <a:defRPr/>
            </a:pPr>
            <a:endParaRPr lang="en-GB" sz="1600" b="1" dirty="0">
              <a:cs typeface="Calibri" pitchFamily="34" charset="0"/>
            </a:endParaRPr>
          </a:p>
        </p:txBody>
      </p:sp>
      <p:graphicFrame>
        <p:nvGraphicFramePr>
          <p:cNvPr id="13" name="Diagram 12"/>
          <p:cNvGraphicFramePr/>
          <p:nvPr>
            <p:extLst/>
          </p:nvPr>
        </p:nvGraphicFramePr>
        <p:xfrm>
          <a:off x="5943600" y="1905001"/>
          <a:ext cx="4533901" cy="37420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Freeform 14"/>
          <p:cNvSpPr/>
          <p:nvPr/>
        </p:nvSpPr>
        <p:spPr>
          <a:xfrm>
            <a:off x="8224229" y="5868487"/>
            <a:ext cx="216000" cy="216000"/>
          </a:xfrm>
          <a:custGeom>
            <a:avLst/>
            <a:gdLst>
              <a:gd name="connsiteX0" fmla="*/ 0 w 2295597"/>
              <a:gd name="connsiteY0" fmla="*/ 504018 h 1008035"/>
              <a:gd name="connsiteX1" fmla="*/ 1147799 w 2295597"/>
              <a:gd name="connsiteY1" fmla="*/ 0 h 1008035"/>
              <a:gd name="connsiteX2" fmla="*/ 2295598 w 2295597"/>
              <a:gd name="connsiteY2" fmla="*/ 504018 h 1008035"/>
              <a:gd name="connsiteX3" fmla="*/ 1147799 w 2295597"/>
              <a:gd name="connsiteY3" fmla="*/ 1008036 h 1008035"/>
              <a:gd name="connsiteX4" fmla="*/ 0 w 2295597"/>
              <a:gd name="connsiteY4" fmla="*/ 504018 h 10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597" h="1008035">
                <a:moveTo>
                  <a:pt x="0" y="504018"/>
                </a:moveTo>
                <a:cubicBezTo>
                  <a:pt x="0" y="225657"/>
                  <a:pt x="513887" y="0"/>
                  <a:pt x="1147799" y="0"/>
                </a:cubicBezTo>
                <a:cubicBezTo>
                  <a:pt x="1781711" y="0"/>
                  <a:pt x="2295598" y="225657"/>
                  <a:pt x="2295598" y="504018"/>
                </a:cubicBezTo>
                <a:cubicBezTo>
                  <a:pt x="2295598" y="782379"/>
                  <a:pt x="1781711" y="1008036"/>
                  <a:pt x="1147799" y="1008036"/>
                </a:cubicBezTo>
                <a:cubicBezTo>
                  <a:pt x="513887" y="1008036"/>
                  <a:pt x="0" y="782379"/>
                  <a:pt x="0" y="504018"/>
                </a:cubicBezTo>
                <a:close/>
              </a:path>
            </a:pathLst>
          </a:custGeom>
          <a:noFill/>
          <a:ln w="76200" cap="flat" cmpd="sng" algn="ctr">
            <a:solidFill>
              <a:schemeClr val="accent2">
                <a:lumMod val="75000"/>
              </a:schemeClr>
            </a:solidFill>
            <a:prstDash val="solid"/>
          </a:ln>
          <a:effectLst/>
        </p:spPr>
        <p:txBody>
          <a:bodyPr spcFirstLastPara="0" vert="horz" wrap="square" lIns="353962" tIns="165403" rIns="353962" bIns="165403" numCol="1" spcCol="1270" anchor="ctr" anchorCtr="0">
            <a:noAutofit/>
          </a:bodyPr>
          <a:lstStyle/>
          <a:p>
            <a:pPr algn="ctr" defTabSz="622300">
              <a:lnSpc>
                <a:spcPct val="90000"/>
              </a:lnSpc>
              <a:spcBef>
                <a:spcPct val="0"/>
              </a:spcBef>
              <a:spcAft>
                <a:spcPct val="35000"/>
              </a:spcAft>
              <a:defRPr/>
            </a:pPr>
            <a:endParaRPr lang="en-GB" sz="1400" b="1" kern="0" dirty="0">
              <a:solidFill>
                <a:prstClr val="white"/>
              </a:solidFill>
              <a:latin typeface="+mj-lt"/>
              <a:cs typeface="Arial" panose="020B0604020202020204" pitchFamily="34" charset="0"/>
            </a:endParaRPr>
          </a:p>
        </p:txBody>
      </p:sp>
      <p:sp>
        <p:nvSpPr>
          <p:cNvPr id="16" name="Freeform 15"/>
          <p:cNvSpPr/>
          <p:nvPr/>
        </p:nvSpPr>
        <p:spPr>
          <a:xfrm>
            <a:off x="8222391" y="6340380"/>
            <a:ext cx="216000" cy="216000"/>
          </a:xfrm>
          <a:custGeom>
            <a:avLst/>
            <a:gdLst>
              <a:gd name="connsiteX0" fmla="*/ 0 w 2295597"/>
              <a:gd name="connsiteY0" fmla="*/ 504018 h 1008035"/>
              <a:gd name="connsiteX1" fmla="*/ 1147799 w 2295597"/>
              <a:gd name="connsiteY1" fmla="*/ 0 h 1008035"/>
              <a:gd name="connsiteX2" fmla="*/ 2295598 w 2295597"/>
              <a:gd name="connsiteY2" fmla="*/ 504018 h 1008035"/>
              <a:gd name="connsiteX3" fmla="*/ 1147799 w 2295597"/>
              <a:gd name="connsiteY3" fmla="*/ 1008036 h 1008035"/>
              <a:gd name="connsiteX4" fmla="*/ 0 w 2295597"/>
              <a:gd name="connsiteY4" fmla="*/ 504018 h 100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597" h="1008035">
                <a:moveTo>
                  <a:pt x="0" y="504018"/>
                </a:moveTo>
                <a:cubicBezTo>
                  <a:pt x="0" y="225657"/>
                  <a:pt x="513887" y="0"/>
                  <a:pt x="1147799" y="0"/>
                </a:cubicBezTo>
                <a:cubicBezTo>
                  <a:pt x="1781711" y="0"/>
                  <a:pt x="2295598" y="225657"/>
                  <a:pt x="2295598" y="504018"/>
                </a:cubicBezTo>
                <a:cubicBezTo>
                  <a:pt x="2295598" y="782379"/>
                  <a:pt x="1781711" y="1008036"/>
                  <a:pt x="1147799" y="1008036"/>
                </a:cubicBezTo>
                <a:cubicBezTo>
                  <a:pt x="513887" y="1008036"/>
                  <a:pt x="0" y="782379"/>
                  <a:pt x="0" y="504018"/>
                </a:cubicBezTo>
                <a:close/>
              </a:path>
            </a:pathLst>
          </a:custGeom>
          <a:noFill/>
          <a:ln w="76200" cap="flat" cmpd="sng" algn="ctr">
            <a:solidFill>
              <a:schemeClr val="bg2">
                <a:lumMod val="50000"/>
              </a:schemeClr>
            </a:solidFill>
            <a:prstDash val="solid"/>
          </a:ln>
          <a:effectLst/>
        </p:spPr>
        <p:txBody>
          <a:bodyPr spcFirstLastPara="0" vert="horz" wrap="square" lIns="353962" tIns="165403" rIns="353962" bIns="165403" numCol="1" spcCol="1270" anchor="ctr" anchorCtr="0">
            <a:noAutofit/>
          </a:bodyPr>
          <a:lstStyle/>
          <a:p>
            <a:pPr algn="ctr" defTabSz="622300">
              <a:lnSpc>
                <a:spcPct val="90000"/>
              </a:lnSpc>
              <a:spcBef>
                <a:spcPct val="0"/>
              </a:spcBef>
              <a:spcAft>
                <a:spcPct val="35000"/>
              </a:spcAft>
              <a:defRPr/>
            </a:pPr>
            <a:endParaRPr lang="en-GB" sz="1400" b="1" kern="0" dirty="0">
              <a:solidFill>
                <a:prstClr val="white"/>
              </a:solidFill>
              <a:latin typeface="+mj-lt"/>
              <a:cs typeface="Arial" panose="020B0604020202020204" pitchFamily="34" charset="0"/>
            </a:endParaRPr>
          </a:p>
        </p:txBody>
      </p:sp>
      <p:sp>
        <p:nvSpPr>
          <p:cNvPr id="17" name="Rectangle 16"/>
          <p:cNvSpPr/>
          <p:nvPr/>
        </p:nvSpPr>
        <p:spPr>
          <a:xfrm>
            <a:off x="8450787" y="5804724"/>
            <a:ext cx="1794081" cy="307777"/>
          </a:xfrm>
          <a:prstGeom prst="rect">
            <a:avLst/>
          </a:prstGeom>
        </p:spPr>
        <p:txBody>
          <a:bodyPr wrap="none">
            <a:spAutoFit/>
          </a:bodyPr>
          <a:lstStyle/>
          <a:p>
            <a:pPr lvl="0">
              <a:defRPr/>
            </a:pPr>
            <a:r>
              <a:rPr lang="en-GB" sz="1400" kern="0" dirty="0">
                <a:solidFill>
                  <a:srgbClr val="17365D"/>
                </a:solidFill>
              </a:rPr>
              <a:t>Galileo differentiators</a:t>
            </a:r>
          </a:p>
        </p:txBody>
      </p:sp>
      <p:sp>
        <p:nvSpPr>
          <p:cNvPr id="18" name="Rectangle 17"/>
          <p:cNvSpPr/>
          <p:nvPr/>
        </p:nvSpPr>
        <p:spPr>
          <a:xfrm>
            <a:off x="8459966" y="6265598"/>
            <a:ext cx="1699504" cy="307777"/>
          </a:xfrm>
          <a:prstGeom prst="rect">
            <a:avLst/>
          </a:prstGeom>
        </p:spPr>
        <p:txBody>
          <a:bodyPr wrap="none">
            <a:spAutoFit/>
          </a:bodyPr>
          <a:lstStyle/>
          <a:p>
            <a:pPr lvl="0">
              <a:defRPr/>
            </a:pPr>
            <a:r>
              <a:rPr lang="en-GB" sz="1400" kern="0" dirty="0">
                <a:solidFill>
                  <a:srgbClr val="17365D"/>
                </a:solidFill>
              </a:rPr>
              <a:t>Galileo + other GNSS</a:t>
            </a:r>
          </a:p>
        </p:txBody>
      </p:sp>
      <p:sp>
        <p:nvSpPr>
          <p:cNvPr id="2" name="TextBox 1"/>
          <p:cNvSpPr txBox="1"/>
          <p:nvPr/>
        </p:nvSpPr>
        <p:spPr>
          <a:xfrm>
            <a:off x="594964" y="6265598"/>
            <a:ext cx="5236143" cy="400110"/>
          </a:xfrm>
          <a:prstGeom prst="rect">
            <a:avLst/>
          </a:prstGeom>
          <a:noFill/>
        </p:spPr>
        <p:txBody>
          <a:bodyPr wrap="square" rtlCol="0">
            <a:spAutoFit/>
          </a:bodyPr>
          <a:lstStyle/>
          <a:p>
            <a:r>
              <a:rPr lang="en-GB" sz="1000" dirty="0">
                <a:solidFill>
                  <a:schemeClr val="tx1">
                    <a:lumMod val="85000"/>
                    <a:lumOff val="15000"/>
                  </a:schemeClr>
                </a:solidFill>
              </a:rPr>
              <a:t>*Open Service Navigation Message Authentication</a:t>
            </a:r>
          </a:p>
          <a:p>
            <a:r>
              <a:rPr lang="en-GB" sz="1000" dirty="0">
                <a:solidFill>
                  <a:schemeClr val="tx1">
                    <a:lumMod val="85000"/>
                    <a:lumOff val="15000"/>
                  </a:schemeClr>
                </a:solidFill>
              </a:rPr>
              <a:t>**Signal Authentication Service</a:t>
            </a:r>
          </a:p>
        </p:txBody>
      </p:sp>
    </p:spTree>
    <p:extLst>
      <p:ext uri="{BB962C8B-B14F-4D97-AF65-F5344CB8AC3E}">
        <p14:creationId xmlns:p14="http://schemas.microsoft.com/office/powerpoint/2010/main" val="861722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GB" dirty="0" smtClean="0"/>
              <a:t>Galileo Constellation Status</a:t>
            </a:r>
            <a:endParaRPr lang="en-GB" dirty="0"/>
          </a:p>
        </p:txBody>
      </p:sp>
      <p:sp>
        <p:nvSpPr>
          <p:cNvPr id="4" name="Slide Number Placeholder 3"/>
          <p:cNvSpPr>
            <a:spLocks noGrp="1"/>
          </p:cNvSpPr>
          <p:nvPr>
            <p:ph type="sldNum" sz="quarter" idx="11"/>
          </p:nvPr>
        </p:nvSpPr>
        <p:spPr/>
        <p:txBody>
          <a:bodyPr/>
          <a:lstStyle/>
          <a:p>
            <a:fld id="{3520DCBE-BED3-4734-8114-7FD920ACA4E7}" type="slidenum">
              <a:rPr lang="en-GB" smtClean="0"/>
              <a:t>5</a:t>
            </a:fld>
            <a:endParaRPr lang="en-GB"/>
          </a:p>
        </p:txBody>
      </p:sp>
      <p:sp>
        <p:nvSpPr>
          <p:cNvPr id="81" name="TextBox 9"/>
          <p:cNvSpPr txBox="1">
            <a:spLocks noChangeArrowheads="1"/>
          </p:cNvSpPr>
          <p:nvPr/>
        </p:nvSpPr>
        <p:spPr bwMode="auto">
          <a:xfrm>
            <a:off x="897512" y="5460755"/>
            <a:ext cx="3457853" cy="307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400" dirty="0"/>
              <a:t>Plane A     </a:t>
            </a:r>
            <a:r>
              <a:rPr lang="en-GB" altLang="en-US" sz="1400" dirty="0" smtClean="0"/>
              <a:t>        </a:t>
            </a:r>
            <a:r>
              <a:rPr lang="en-GB" altLang="en-US" sz="1400" dirty="0"/>
              <a:t>Plane B  </a:t>
            </a:r>
            <a:r>
              <a:rPr lang="en-GB" altLang="en-US" sz="1400" dirty="0" smtClean="0"/>
              <a:t>           </a:t>
            </a:r>
            <a:r>
              <a:rPr lang="en-GB" altLang="en-US" sz="1400" dirty="0"/>
              <a:t>Plane C</a:t>
            </a:r>
          </a:p>
        </p:txBody>
      </p:sp>
      <p:pic>
        <p:nvPicPr>
          <p:cNvPr id="82" name="Picture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587" y="1706336"/>
            <a:ext cx="6017472" cy="3832357"/>
          </a:xfrm>
          <a:prstGeom prst="rect">
            <a:avLst/>
          </a:prstGeom>
        </p:spPr>
      </p:pic>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412" y="3970621"/>
            <a:ext cx="638497" cy="246235"/>
          </a:xfrm>
          <a:prstGeom prst="rect">
            <a:avLst/>
          </a:prstGeom>
        </p:spPr>
      </p:pic>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766" y="2113223"/>
            <a:ext cx="638497" cy="246235"/>
          </a:xfrm>
          <a:prstGeom prst="rect">
            <a:avLst/>
          </a:prstGeom>
        </p:spPr>
      </p:pic>
      <p:pic>
        <p:nvPicPr>
          <p:cNvPr id="85" name="Picture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0611" y="2779210"/>
            <a:ext cx="638497" cy="246235"/>
          </a:xfrm>
          <a:prstGeom prst="rect">
            <a:avLst/>
          </a:prstGeom>
        </p:spPr>
      </p:pic>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871" y="4250757"/>
            <a:ext cx="638497" cy="246235"/>
          </a:xfrm>
          <a:prstGeom prst="rect">
            <a:avLst/>
          </a:prstGeom>
        </p:spPr>
      </p:pic>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6740" y="3833860"/>
            <a:ext cx="638497" cy="246235"/>
          </a:xfrm>
          <a:prstGeom prst="rect">
            <a:avLst/>
          </a:prstGeom>
        </p:spPr>
      </p:pic>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720" y="2650591"/>
            <a:ext cx="638497" cy="246235"/>
          </a:xfrm>
          <a:prstGeom prst="rect">
            <a:avLst/>
          </a:prstGeom>
        </p:spPr>
      </p:pic>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5094" y="3042005"/>
            <a:ext cx="638497" cy="246235"/>
          </a:xfrm>
          <a:prstGeom prst="rect">
            <a:avLst/>
          </a:prstGeom>
        </p:spPr>
      </p:pic>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047" y="3442793"/>
            <a:ext cx="638497" cy="246235"/>
          </a:xfrm>
          <a:prstGeom prst="rect">
            <a:avLst/>
          </a:prstGeom>
        </p:spPr>
      </p:pic>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9637" y="4645097"/>
            <a:ext cx="638497" cy="246235"/>
          </a:xfrm>
          <a:prstGeom prst="rect">
            <a:avLst/>
          </a:prstGeom>
        </p:spPr>
      </p:pic>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1337">
            <a:off x="5543335" y="2237279"/>
            <a:ext cx="557661" cy="285379"/>
          </a:xfrm>
          <a:prstGeom prst="rect">
            <a:avLst/>
          </a:prstGeom>
        </p:spPr>
      </p:pic>
      <p:pic>
        <p:nvPicPr>
          <p:cNvPr id="93" name="Picture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549" y="3324050"/>
            <a:ext cx="638497" cy="246235"/>
          </a:xfrm>
          <a:prstGeom prst="rect">
            <a:avLst/>
          </a:prstGeom>
        </p:spPr>
      </p:pic>
      <p:pic>
        <p:nvPicPr>
          <p:cNvPr id="94" name="Picture 9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132" y="4104449"/>
            <a:ext cx="638497" cy="246235"/>
          </a:xfrm>
          <a:prstGeom prst="rect">
            <a:avLst/>
          </a:prstGeom>
        </p:spPr>
      </p:pic>
      <p:pic>
        <p:nvPicPr>
          <p:cNvPr id="95" name="Picture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384" y="4910504"/>
            <a:ext cx="638497" cy="246235"/>
          </a:xfrm>
          <a:prstGeom prst="rect">
            <a:avLst/>
          </a:prstGeom>
        </p:spPr>
      </p:pic>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607" y="1774007"/>
            <a:ext cx="638497" cy="246235"/>
          </a:xfrm>
          <a:prstGeom prst="rect">
            <a:avLst/>
          </a:prstGeom>
        </p:spPr>
      </p:pic>
      <p:sp>
        <p:nvSpPr>
          <p:cNvPr id="97" name="Oval 96"/>
          <p:cNvSpPr/>
          <p:nvPr/>
        </p:nvSpPr>
        <p:spPr>
          <a:xfrm>
            <a:off x="4979832" y="1769710"/>
            <a:ext cx="180000" cy="180000"/>
          </a:xfrm>
          <a:prstGeom prst="ellipse">
            <a:avLst/>
          </a:prstGeom>
          <a:no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8" name="Picture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1337">
            <a:off x="5813926" y="1823663"/>
            <a:ext cx="557661" cy="285379"/>
          </a:xfrm>
          <a:prstGeom prst="rect">
            <a:avLst/>
          </a:prstGeom>
        </p:spPr>
      </p:pic>
      <p:sp>
        <p:nvSpPr>
          <p:cNvPr id="99" name="Oval 98"/>
          <p:cNvSpPr/>
          <p:nvPr/>
        </p:nvSpPr>
        <p:spPr>
          <a:xfrm>
            <a:off x="6087104" y="1844651"/>
            <a:ext cx="180000" cy="18000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937" y="3473141"/>
            <a:ext cx="638497" cy="246235"/>
          </a:xfrm>
          <a:prstGeom prst="rect">
            <a:avLst/>
          </a:prstGeom>
        </p:spPr>
      </p:pic>
      <p:sp>
        <p:nvSpPr>
          <p:cNvPr id="101" name="Oval 100"/>
          <p:cNvSpPr/>
          <p:nvPr/>
        </p:nvSpPr>
        <p:spPr>
          <a:xfrm>
            <a:off x="3504162" y="3468844"/>
            <a:ext cx="180000" cy="180000"/>
          </a:xfrm>
          <a:prstGeom prst="ellipse">
            <a:avLst/>
          </a:prstGeom>
          <a:no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 name="Pictur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1337">
            <a:off x="4388966" y="1979770"/>
            <a:ext cx="557661" cy="285379"/>
          </a:xfrm>
          <a:prstGeom prst="rect">
            <a:avLst/>
          </a:prstGeom>
        </p:spPr>
      </p:pic>
      <p:sp>
        <p:nvSpPr>
          <p:cNvPr id="103" name="Rectangle 102"/>
          <p:cNvSpPr/>
          <p:nvPr/>
        </p:nvSpPr>
        <p:spPr>
          <a:xfrm>
            <a:off x="4691520" y="2007283"/>
            <a:ext cx="133060" cy="165962"/>
          </a:xfrm>
          <a:prstGeom prst="rect">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4" name="Picture 10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1337">
            <a:off x="2566264" y="4747546"/>
            <a:ext cx="557661" cy="285379"/>
          </a:xfrm>
          <a:prstGeom prst="rect">
            <a:avLst/>
          </a:prstGeom>
        </p:spPr>
      </p:pic>
      <p:sp>
        <p:nvSpPr>
          <p:cNvPr id="105" name="Rectangle 104"/>
          <p:cNvSpPr/>
          <p:nvPr/>
        </p:nvSpPr>
        <p:spPr>
          <a:xfrm>
            <a:off x="2868818" y="4775059"/>
            <a:ext cx="133060" cy="165962"/>
          </a:xfrm>
          <a:prstGeom prst="rect">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6" name="Picture 105" descr="Galileo FOC Constellation (circula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667" y="1791131"/>
            <a:ext cx="1267279" cy="1269939"/>
          </a:xfrm>
          <a:prstGeom prst="rect">
            <a:avLst/>
          </a:prstGeom>
        </p:spPr>
      </p:pic>
      <p:sp>
        <p:nvSpPr>
          <p:cNvPr id="107" name="Rectangle 106"/>
          <p:cNvSpPr/>
          <p:nvPr/>
        </p:nvSpPr>
        <p:spPr>
          <a:xfrm>
            <a:off x="6749650" y="1810299"/>
            <a:ext cx="2944039" cy="1850224"/>
          </a:xfrm>
          <a:prstGeom prst="rect">
            <a:avLst/>
          </a:prstGeom>
          <a:solidFill>
            <a:schemeClr val="accent1">
              <a:lumMod val="60000"/>
              <a:lumOff val="40000"/>
            </a:schemeClr>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Box 9"/>
          <p:cNvSpPr txBox="1">
            <a:spLocks noChangeArrowheads="1"/>
          </p:cNvSpPr>
          <p:nvPr/>
        </p:nvSpPr>
        <p:spPr bwMode="auto">
          <a:xfrm>
            <a:off x="7653033" y="2771947"/>
            <a:ext cx="2043887" cy="27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200" dirty="0">
                <a:solidFill>
                  <a:srgbClr val="FF6600"/>
                </a:solidFill>
              </a:rPr>
              <a:t>2</a:t>
            </a:r>
            <a:r>
              <a:rPr lang="en-GB" altLang="en-US" sz="1200" dirty="0" smtClean="0">
                <a:solidFill>
                  <a:srgbClr val="FF6600"/>
                </a:solidFill>
              </a:rPr>
              <a:t> in testing</a:t>
            </a:r>
            <a:endParaRPr lang="en-GB" altLang="en-US" sz="1200" dirty="0">
              <a:solidFill>
                <a:srgbClr val="FF6600"/>
              </a:solidFill>
            </a:endParaRPr>
          </a:p>
        </p:txBody>
      </p:sp>
      <p:grpSp>
        <p:nvGrpSpPr>
          <p:cNvPr id="109" name="Group 108"/>
          <p:cNvGrpSpPr/>
          <p:nvPr/>
        </p:nvGrpSpPr>
        <p:grpSpPr>
          <a:xfrm>
            <a:off x="6801489" y="2839817"/>
            <a:ext cx="638497" cy="248654"/>
            <a:chOff x="6183651" y="1627465"/>
            <a:chExt cx="638497" cy="248654"/>
          </a:xfrm>
        </p:grpSpPr>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651" y="1629884"/>
              <a:ext cx="638497" cy="246235"/>
            </a:xfrm>
            <a:prstGeom prst="rect">
              <a:avLst/>
            </a:prstGeom>
          </p:spPr>
        </p:pic>
        <p:sp>
          <p:nvSpPr>
            <p:cNvPr id="111" name="Oval 110"/>
            <p:cNvSpPr/>
            <p:nvPr/>
          </p:nvSpPr>
          <p:spPr>
            <a:xfrm>
              <a:off x="6514290" y="1627465"/>
              <a:ext cx="180000" cy="180000"/>
            </a:xfrm>
            <a:prstGeom prst="ellipse">
              <a:avLst/>
            </a:prstGeom>
            <a:noFill/>
            <a:ln w="1905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2" name="TextBox 9"/>
          <p:cNvSpPr txBox="1">
            <a:spLocks noChangeArrowheads="1"/>
          </p:cNvSpPr>
          <p:nvPr/>
        </p:nvSpPr>
        <p:spPr bwMode="auto">
          <a:xfrm>
            <a:off x="7676156" y="3338130"/>
            <a:ext cx="2011321" cy="27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200" dirty="0" smtClean="0">
                <a:solidFill>
                  <a:srgbClr val="FF0000"/>
                </a:solidFill>
              </a:rPr>
              <a:t>1 unavailable</a:t>
            </a:r>
            <a:endParaRPr lang="en-GB" altLang="en-US" sz="1200" dirty="0">
              <a:solidFill>
                <a:srgbClr val="FF0000"/>
              </a:solidFill>
            </a:endParaRPr>
          </a:p>
        </p:txBody>
      </p:sp>
      <p:pic>
        <p:nvPicPr>
          <p:cNvPr id="113" name="Picture 1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6871" y="2320043"/>
            <a:ext cx="638497" cy="246235"/>
          </a:xfrm>
          <a:prstGeom prst="rect">
            <a:avLst/>
          </a:prstGeom>
        </p:spPr>
      </p:pic>
      <p:sp>
        <p:nvSpPr>
          <p:cNvPr id="114" name="TextBox 9"/>
          <p:cNvSpPr txBox="1">
            <a:spLocks noChangeArrowheads="1"/>
          </p:cNvSpPr>
          <p:nvPr/>
        </p:nvSpPr>
        <p:spPr bwMode="auto">
          <a:xfrm>
            <a:off x="7566676" y="2253463"/>
            <a:ext cx="2125524" cy="27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200" dirty="0" smtClean="0">
                <a:solidFill>
                  <a:schemeClr val="tx1"/>
                </a:solidFill>
              </a:rPr>
              <a:t>26 satellites in orbit</a:t>
            </a:r>
            <a:endParaRPr lang="en-GB" altLang="en-US" sz="1200" dirty="0">
              <a:solidFill>
                <a:schemeClr val="tx1"/>
              </a:solidFill>
            </a:endParaRPr>
          </a:p>
        </p:txBody>
      </p:sp>
      <p:sp>
        <p:nvSpPr>
          <p:cNvPr id="115" name="TextBox 9"/>
          <p:cNvSpPr txBox="1">
            <a:spLocks noChangeArrowheads="1"/>
          </p:cNvSpPr>
          <p:nvPr/>
        </p:nvSpPr>
        <p:spPr bwMode="auto">
          <a:xfrm>
            <a:off x="6753339" y="1797868"/>
            <a:ext cx="2946763" cy="523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algn="ctr" eaLnBrk="1" hangingPunct="1">
              <a:spcBef>
                <a:spcPct val="0"/>
              </a:spcBef>
              <a:buClrTx/>
              <a:buFontTx/>
              <a:buNone/>
            </a:pPr>
            <a:r>
              <a:rPr lang="en-GB" altLang="en-US" sz="1400" b="1" dirty="0" smtClean="0"/>
              <a:t>Navigation Payload </a:t>
            </a:r>
          </a:p>
          <a:p>
            <a:pPr algn="ctr" eaLnBrk="1" hangingPunct="1">
              <a:spcBef>
                <a:spcPct val="0"/>
              </a:spcBef>
              <a:buClrTx/>
              <a:buFontTx/>
              <a:buNone/>
            </a:pPr>
            <a:r>
              <a:rPr lang="en-GB" altLang="en-US" sz="1400" b="1" dirty="0" smtClean="0"/>
              <a:t>(</a:t>
            </a:r>
            <a:r>
              <a:rPr lang="en-GB" altLang="en-US" sz="1400" b="1" dirty="0" smtClean="0"/>
              <a:t>18 </a:t>
            </a:r>
            <a:r>
              <a:rPr lang="en-GB" altLang="en-US" sz="1400" b="1" dirty="0" smtClean="0"/>
              <a:t>Operational)</a:t>
            </a:r>
          </a:p>
        </p:txBody>
      </p:sp>
      <p:sp>
        <p:nvSpPr>
          <p:cNvPr id="116" name="Rectangle 115"/>
          <p:cNvSpPr/>
          <p:nvPr/>
        </p:nvSpPr>
        <p:spPr>
          <a:xfrm>
            <a:off x="6754527" y="3770343"/>
            <a:ext cx="2944039" cy="1533024"/>
          </a:xfrm>
          <a:prstGeom prst="rect">
            <a:avLst/>
          </a:prstGeom>
          <a:solidFill>
            <a:srgbClr val="FDC82F"/>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7" name="Group 116"/>
          <p:cNvGrpSpPr/>
          <p:nvPr/>
        </p:nvGrpSpPr>
        <p:grpSpPr>
          <a:xfrm>
            <a:off x="6841229" y="4325074"/>
            <a:ext cx="557661" cy="285379"/>
            <a:chOff x="6223391" y="3145769"/>
            <a:chExt cx="557661" cy="285379"/>
          </a:xfrm>
        </p:grpSpPr>
        <p:pic>
          <p:nvPicPr>
            <p:cNvPr id="118" name="Picture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1337">
              <a:off x="6223391" y="3145769"/>
              <a:ext cx="557661" cy="285379"/>
            </a:xfrm>
            <a:prstGeom prst="rect">
              <a:avLst/>
            </a:prstGeom>
          </p:spPr>
        </p:pic>
        <p:sp>
          <p:nvSpPr>
            <p:cNvPr id="119" name="Rectangle 118"/>
            <p:cNvSpPr/>
            <p:nvPr/>
          </p:nvSpPr>
          <p:spPr>
            <a:xfrm>
              <a:off x="6525945" y="3173282"/>
              <a:ext cx="133060" cy="165962"/>
            </a:xfrm>
            <a:prstGeom prst="rect">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0" name="TextBox 9"/>
          <p:cNvSpPr txBox="1">
            <a:spLocks noChangeArrowheads="1"/>
          </p:cNvSpPr>
          <p:nvPr/>
        </p:nvSpPr>
        <p:spPr bwMode="auto">
          <a:xfrm>
            <a:off x="6756065" y="3775591"/>
            <a:ext cx="2944038" cy="523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algn="ctr" eaLnBrk="1" hangingPunct="1">
              <a:spcBef>
                <a:spcPct val="0"/>
              </a:spcBef>
              <a:buClrTx/>
              <a:buFontTx/>
              <a:buNone/>
            </a:pPr>
            <a:r>
              <a:rPr lang="en-GB" altLang="en-US" sz="1400" b="1" dirty="0" smtClean="0"/>
              <a:t>Search and Rescue Payload</a:t>
            </a:r>
          </a:p>
          <a:p>
            <a:pPr algn="ctr" eaLnBrk="1" hangingPunct="1">
              <a:spcBef>
                <a:spcPct val="0"/>
              </a:spcBef>
              <a:buClrTx/>
              <a:buFontTx/>
              <a:buNone/>
            </a:pPr>
            <a:r>
              <a:rPr lang="en-GB" altLang="en-US" sz="1400" b="1" dirty="0" smtClean="0"/>
              <a:t>(</a:t>
            </a:r>
            <a:r>
              <a:rPr lang="en-GB" altLang="en-US" sz="1400" b="1" dirty="0" smtClean="0"/>
              <a:t>19 </a:t>
            </a:r>
            <a:r>
              <a:rPr lang="en-GB" altLang="en-US" sz="1400" b="1" dirty="0" smtClean="0"/>
              <a:t>Operational)</a:t>
            </a:r>
            <a:endParaRPr lang="en-GB" altLang="en-US" sz="1400" b="1" dirty="0"/>
          </a:p>
        </p:txBody>
      </p:sp>
      <p:sp>
        <p:nvSpPr>
          <p:cNvPr id="121" name="Rectangle 120"/>
          <p:cNvSpPr/>
          <p:nvPr/>
        </p:nvSpPr>
        <p:spPr>
          <a:xfrm>
            <a:off x="6759405" y="5417852"/>
            <a:ext cx="2944039" cy="317634"/>
          </a:xfrm>
          <a:prstGeom prst="rect">
            <a:avLst/>
          </a:prstGeom>
          <a:solidFill>
            <a:schemeClr val="tx2"/>
          </a:solidFill>
          <a:ln>
            <a:noFill/>
          </a:ln>
          <a:effectLst>
            <a:outerShdw blurRad="40005" dist="22987" dir="5400000" algn="tl"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2" name="TextBox 9"/>
          <p:cNvSpPr txBox="1">
            <a:spLocks noChangeArrowheads="1"/>
          </p:cNvSpPr>
          <p:nvPr/>
        </p:nvSpPr>
        <p:spPr bwMode="auto">
          <a:xfrm>
            <a:off x="7269186" y="5408357"/>
            <a:ext cx="2492655" cy="307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400" dirty="0" smtClean="0">
                <a:solidFill>
                  <a:schemeClr val="bg1"/>
                </a:solidFill>
              </a:rPr>
              <a:t>0 unoccupied reference slots</a:t>
            </a:r>
            <a:endParaRPr lang="en-GB" altLang="en-US" sz="1400" dirty="0">
              <a:solidFill>
                <a:schemeClr val="bg1"/>
              </a:solidFill>
            </a:endParaRPr>
          </a:p>
        </p:txBody>
      </p:sp>
      <p:sp>
        <p:nvSpPr>
          <p:cNvPr id="123" name="Oval 122"/>
          <p:cNvSpPr/>
          <p:nvPr/>
        </p:nvSpPr>
        <p:spPr>
          <a:xfrm>
            <a:off x="7117231" y="5476067"/>
            <a:ext cx="180000" cy="180000"/>
          </a:xfrm>
          <a:prstGeom prst="ellipse">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4" name="Picture 1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815" y="2536360"/>
            <a:ext cx="638497" cy="246235"/>
          </a:xfrm>
          <a:prstGeom prst="rect">
            <a:avLst/>
          </a:prstGeom>
        </p:spPr>
      </p:pic>
      <p:pic>
        <p:nvPicPr>
          <p:cNvPr id="125" name="Picture 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380" y="2939172"/>
            <a:ext cx="638497" cy="246235"/>
          </a:xfrm>
          <a:prstGeom prst="rect">
            <a:avLst/>
          </a:prstGeom>
        </p:spPr>
      </p:pic>
      <p:pic>
        <p:nvPicPr>
          <p:cNvPr id="126" name="Picture 1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7573" y="3726543"/>
            <a:ext cx="638497" cy="246235"/>
          </a:xfrm>
          <a:prstGeom prst="rect">
            <a:avLst/>
          </a:prstGeom>
        </p:spPr>
      </p:pic>
      <p:pic>
        <p:nvPicPr>
          <p:cNvPr id="127" name="Picture 1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822" y="4527331"/>
            <a:ext cx="638497" cy="246235"/>
          </a:xfrm>
          <a:prstGeom prst="rect">
            <a:avLst/>
          </a:prstGeom>
        </p:spPr>
      </p:pic>
      <p:grpSp>
        <p:nvGrpSpPr>
          <p:cNvPr id="128" name="Group 127"/>
          <p:cNvGrpSpPr/>
          <p:nvPr/>
        </p:nvGrpSpPr>
        <p:grpSpPr>
          <a:xfrm>
            <a:off x="6806313" y="3392087"/>
            <a:ext cx="638497" cy="248654"/>
            <a:chOff x="6188475" y="2226945"/>
            <a:chExt cx="638497" cy="248654"/>
          </a:xfrm>
        </p:grpSpPr>
        <p:pic>
          <p:nvPicPr>
            <p:cNvPr id="129" name="Picture 1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475" y="2229364"/>
              <a:ext cx="638497" cy="246235"/>
            </a:xfrm>
            <a:prstGeom prst="rect">
              <a:avLst/>
            </a:prstGeom>
          </p:spPr>
        </p:pic>
        <p:sp>
          <p:nvSpPr>
            <p:cNvPr id="130" name="Oval 129"/>
            <p:cNvSpPr/>
            <p:nvPr/>
          </p:nvSpPr>
          <p:spPr>
            <a:xfrm>
              <a:off x="6519114" y="2226945"/>
              <a:ext cx="180000" cy="18000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1" name="TextBox 9"/>
          <p:cNvSpPr txBox="1">
            <a:spLocks noChangeArrowheads="1"/>
          </p:cNvSpPr>
          <p:nvPr/>
        </p:nvSpPr>
        <p:spPr bwMode="auto">
          <a:xfrm>
            <a:off x="7651210" y="2506110"/>
            <a:ext cx="2036267" cy="27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200" dirty="0">
                <a:solidFill>
                  <a:schemeClr val="tx2"/>
                </a:solidFill>
              </a:rPr>
              <a:t>4</a:t>
            </a:r>
            <a:r>
              <a:rPr lang="en-GB" altLang="en-US" sz="1200" dirty="0" smtClean="0">
                <a:solidFill>
                  <a:schemeClr val="tx2"/>
                </a:solidFill>
              </a:rPr>
              <a:t> </a:t>
            </a:r>
            <a:r>
              <a:rPr lang="en-GB" altLang="en-US" sz="1200" dirty="0" smtClean="0">
                <a:solidFill>
                  <a:schemeClr val="tx2"/>
                </a:solidFill>
              </a:rPr>
              <a:t>under commissioning</a:t>
            </a:r>
            <a:endParaRPr lang="en-GB" altLang="en-US" sz="1200" dirty="0">
              <a:solidFill>
                <a:schemeClr val="tx2"/>
              </a:solidFill>
            </a:endParaRPr>
          </a:p>
        </p:txBody>
      </p:sp>
      <p:sp>
        <p:nvSpPr>
          <p:cNvPr id="132" name="Hexagon 131"/>
          <p:cNvSpPr/>
          <p:nvPr/>
        </p:nvSpPr>
        <p:spPr>
          <a:xfrm>
            <a:off x="4173839" y="2779855"/>
            <a:ext cx="195035" cy="172357"/>
          </a:xfrm>
          <a:prstGeom prst="hexagon">
            <a:avLst/>
          </a:prstGeom>
          <a:noFill/>
          <a:ln w="1905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9"/>
          <p:cNvSpPr txBox="1">
            <a:spLocks noChangeArrowheads="1"/>
          </p:cNvSpPr>
          <p:nvPr/>
        </p:nvSpPr>
        <p:spPr bwMode="auto">
          <a:xfrm>
            <a:off x="7666756" y="3049702"/>
            <a:ext cx="2025443" cy="27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200" dirty="0" smtClean="0">
                <a:solidFill>
                  <a:srgbClr val="3366FF"/>
                </a:solidFill>
              </a:rPr>
              <a:t>1 spare</a:t>
            </a:r>
            <a:endParaRPr lang="en-GB" altLang="en-US" sz="1200" dirty="0">
              <a:solidFill>
                <a:srgbClr val="3366FF"/>
              </a:solidFill>
            </a:endParaRPr>
          </a:p>
        </p:txBody>
      </p:sp>
      <p:grpSp>
        <p:nvGrpSpPr>
          <p:cNvPr id="134" name="Group 133"/>
          <p:cNvGrpSpPr/>
          <p:nvPr/>
        </p:nvGrpSpPr>
        <p:grpSpPr>
          <a:xfrm>
            <a:off x="6804304" y="3111901"/>
            <a:ext cx="638497" cy="247819"/>
            <a:chOff x="6186466" y="1894828"/>
            <a:chExt cx="638497" cy="247819"/>
          </a:xfrm>
        </p:grpSpPr>
        <p:pic>
          <p:nvPicPr>
            <p:cNvPr id="135" name="Picture 1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466" y="1896412"/>
              <a:ext cx="638497" cy="246235"/>
            </a:xfrm>
            <a:prstGeom prst="rect">
              <a:avLst/>
            </a:prstGeom>
          </p:spPr>
        </p:pic>
        <p:sp>
          <p:nvSpPr>
            <p:cNvPr id="136" name="Hexagon 135"/>
            <p:cNvSpPr/>
            <p:nvPr/>
          </p:nvSpPr>
          <p:spPr>
            <a:xfrm>
              <a:off x="6511287" y="1894828"/>
              <a:ext cx="195035" cy="172357"/>
            </a:xfrm>
            <a:prstGeom prst="hexagon">
              <a:avLst/>
            </a:prstGeom>
            <a:noFill/>
            <a:ln w="1905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7" name="TextBox 9"/>
          <p:cNvSpPr txBox="1">
            <a:spLocks noChangeArrowheads="1"/>
          </p:cNvSpPr>
          <p:nvPr/>
        </p:nvSpPr>
        <p:spPr bwMode="auto">
          <a:xfrm>
            <a:off x="7607371" y="4683231"/>
            <a:ext cx="2041071" cy="27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200" dirty="0">
                <a:solidFill>
                  <a:schemeClr val="tx2"/>
                </a:solidFill>
              </a:rPr>
              <a:t>4</a:t>
            </a:r>
            <a:r>
              <a:rPr lang="en-GB" altLang="en-US" sz="1200" dirty="0" smtClean="0">
                <a:solidFill>
                  <a:schemeClr val="tx2"/>
                </a:solidFill>
              </a:rPr>
              <a:t> </a:t>
            </a:r>
            <a:r>
              <a:rPr lang="en-GB" altLang="en-US" sz="1200" dirty="0" smtClean="0">
                <a:solidFill>
                  <a:schemeClr val="tx2"/>
                </a:solidFill>
              </a:rPr>
              <a:t>under commissioning</a:t>
            </a:r>
            <a:endParaRPr lang="en-GB" altLang="en-US" sz="1200" dirty="0">
              <a:solidFill>
                <a:schemeClr val="tx2"/>
              </a:solidFill>
            </a:endParaRPr>
          </a:p>
        </p:txBody>
      </p:sp>
      <p:sp>
        <p:nvSpPr>
          <p:cNvPr id="138" name="TextBox 9"/>
          <p:cNvSpPr txBox="1">
            <a:spLocks noChangeArrowheads="1"/>
          </p:cNvSpPr>
          <p:nvPr/>
        </p:nvSpPr>
        <p:spPr bwMode="auto">
          <a:xfrm>
            <a:off x="7614626" y="4934484"/>
            <a:ext cx="2082294" cy="27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200" dirty="0" smtClean="0">
                <a:solidFill>
                  <a:srgbClr val="3366FF"/>
                </a:solidFill>
              </a:rPr>
              <a:t>1 spare</a:t>
            </a:r>
            <a:endParaRPr lang="en-GB" altLang="en-US" sz="1200" dirty="0">
              <a:solidFill>
                <a:srgbClr val="3366FF"/>
              </a:solidFill>
            </a:endParaRPr>
          </a:p>
        </p:txBody>
      </p:sp>
      <p:grpSp>
        <p:nvGrpSpPr>
          <p:cNvPr id="139" name="Group 138"/>
          <p:cNvGrpSpPr/>
          <p:nvPr/>
        </p:nvGrpSpPr>
        <p:grpSpPr>
          <a:xfrm>
            <a:off x="6811737" y="5034451"/>
            <a:ext cx="638497" cy="247819"/>
            <a:chOff x="6193899" y="3803215"/>
            <a:chExt cx="638497" cy="247819"/>
          </a:xfrm>
        </p:grpSpPr>
        <p:pic>
          <p:nvPicPr>
            <p:cNvPr id="140" name="Picture 1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3899" y="3804799"/>
              <a:ext cx="638497" cy="246235"/>
            </a:xfrm>
            <a:prstGeom prst="rect">
              <a:avLst/>
            </a:prstGeom>
          </p:spPr>
        </p:pic>
        <p:sp>
          <p:nvSpPr>
            <p:cNvPr id="141" name="Hexagon 140"/>
            <p:cNvSpPr/>
            <p:nvPr/>
          </p:nvSpPr>
          <p:spPr>
            <a:xfrm>
              <a:off x="6518720" y="3803215"/>
              <a:ext cx="195035" cy="172357"/>
            </a:xfrm>
            <a:prstGeom prst="hexagon">
              <a:avLst/>
            </a:prstGeom>
            <a:noFill/>
            <a:ln w="1905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6799665" y="2570314"/>
            <a:ext cx="638497" cy="247784"/>
            <a:chOff x="6181827" y="1381567"/>
            <a:chExt cx="638497" cy="247784"/>
          </a:xfrm>
        </p:grpSpPr>
        <p:pic>
          <p:nvPicPr>
            <p:cNvPr id="143" name="Picture 1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827" y="1383116"/>
              <a:ext cx="638497" cy="246235"/>
            </a:xfrm>
            <a:prstGeom prst="rect">
              <a:avLst/>
            </a:prstGeom>
          </p:spPr>
        </p:pic>
        <p:sp>
          <p:nvSpPr>
            <p:cNvPr id="144" name="Hexagon 143"/>
            <p:cNvSpPr/>
            <p:nvPr/>
          </p:nvSpPr>
          <p:spPr>
            <a:xfrm>
              <a:off x="6507894" y="1381567"/>
              <a:ext cx="195035" cy="172357"/>
            </a:xfrm>
            <a:prstGeom prst="hexagon">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6800993" y="4719697"/>
            <a:ext cx="638497" cy="247784"/>
            <a:chOff x="6183155" y="3502624"/>
            <a:chExt cx="638497" cy="247784"/>
          </a:xfrm>
        </p:grpSpPr>
        <p:pic>
          <p:nvPicPr>
            <p:cNvPr id="146" name="Picture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155" y="3504173"/>
              <a:ext cx="638497" cy="246235"/>
            </a:xfrm>
            <a:prstGeom prst="rect">
              <a:avLst/>
            </a:prstGeom>
          </p:spPr>
        </p:pic>
        <p:sp>
          <p:nvSpPr>
            <p:cNvPr id="147" name="Hexagon 146"/>
            <p:cNvSpPr/>
            <p:nvPr/>
          </p:nvSpPr>
          <p:spPr>
            <a:xfrm>
              <a:off x="6509222" y="3502624"/>
              <a:ext cx="195035" cy="172357"/>
            </a:xfrm>
            <a:prstGeom prst="hexagon">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9" name="Picture 1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318" y="2404356"/>
            <a:ext cx="638497" cy="246235"/>
          </a:xfrm>
          <a:prstGeom prst="rect">
            <a:avLst/>
          </a:prstGeom>
        </p:spPr>
      </p:pic>
      <p:pic>
        <p:nvPicPr>
          <p:cNvPr id="150" name="Picture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819" y="3186097"/>
            <a:ext cx="638497" cy="246235"/>
          </a:xfrm>
          <a:prstGeom prst="rect">
            <a:avLst/>
          </a:prstGeom>
        </p:spPr>
      </p:pic>
      <p:pic>
        <p:nvPicPr>
          <p:cNvPr id="151" name="Picture 1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317" y="3589516"/>
            <a:ext cx="638497" cy="246235"/>
          </a:xfrm>
          <a:prstGeom prst="rect">
            <a:avLst/>
          </a:prstGeom>
        </p:spPr>
      </p:pic>
      <p:pic>
        <p:nvPicPr>
          <p:cNvPr id="152" name="Picture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2162" y="4391032"/>
            <a:ext cx="638497" cy="246235"/>
          </a:xfrm>
          <a:prstGeom prst="rect">
            <a:avLst/>
          </a:prstGeom>
        </p:spPr>
      </p:pic>
      <p:sp>
        <p:nvSpPr>
          <p:cNvPr id="153" name="Hexagon 152"/>
          <p:cNvSpPr/>
          <p:nvPr/>
        </p:nvSpPr>
        <p:spPr>
          <a:xfrm>
            <a:off x="3108447" y="4389718"/>
            <a:ext cx="195035" cy="172357"/>
          </a:xfrm>
          <a:prstGeom prst="hexagon">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Hexagon 153"/>
          <p:cNvSpPr/>
          <p:nvPr/>
        </p:nvSpPr>
        <p:spPr>
          <a:xfrm>
            <a:off x="3654337" y="3597099"/>
            <a:ext cx="195035" cy="172357"/>
          </a:xfrm>
          <a:prstGeom prst="hexagon">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Hexagon 154"/>
          <p:cNvSpPr/>
          <p:nvPr/>
        </p:nvSpPr>
        <p:spPr>
          <a:xfrm>
            <a:off x="4458031" y="2404356"/>
            <a:ext cx="195035" cy="172357"/>
          </a:xfrm>
          <a:prstGeom prst="hexagon">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Hexagon 155"/>
          <p:cNvSpPr/>
          <p:nvPr/>
        </p:nvSpPr>
        <p:spPr>
          <a:xfrm>
            <a:off x="3927104" y="3182629"/>
            <a:ext cx="195035" cy="172357"/>
          </a:xfrm>
          <a:prstGeom prst="hexagon">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9"/>
          <p:cNvSpPr txBox="1">
            <a:spLocks noChangeArrowheads="1"/>
          </p:cNvSpPr>
          <p:nvPr/>
        </p:nvSpPr>
        <p:spPr bwMode="auto">
          <a:xfrm>
            <a:off x="7558817" y="4274589"/>
            <a:ext cx="2186215"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lr>
                <a:srgbClr val="FFC901"/>
              </a:buClr>
              <a:buFont typeface="Wingdings" pitchFamily="2" charset="2"/>
              <a:buChar char="«"/>
              <a:defRPr sz="2400">
                <a:solidFill>
                  <a:srgbClr val="00468C"/>
                </a:solidFill>
                <a:latin typeface="Arial" charset="0"/>
                <a:ea typeface="ＭＳ Ｐゴシック" pitchFamily="34" charset="-128"/>
              </a:defRPr>
            </a:lvl1pPr>
            <a:lvl2pPr marL="742950" indent="-285750" eaLnBrk="0" hangingPunct="0">
              <a:spcBef>
                <a:spcPct val="20000"/>
              </a:spcBef>
              <a:buFont typeface="Wingdings" pitchFamily="2" charset="2"/>
              <a:buChar char="«"/>
              <a:defRPr sz="2000">
                <a:solidFill>
                  <a:srgbClr val="00468C"/>
                </a:solidFill>
                <a:latin typeface="Arial" charset="0"/>
                <a:ea typeface="ＭＳ Ｐゴシック" pitchFamily="34" charset="-128"/>
              </a:defRPr>
            </a:lvl2pPr>
            <a:lvl3pPr marL="1143000" indent="-228600" eaLnBrk="0" hangingPunct="0">
              <a:spcBef>
                <a:spcPct val="20000"/>
              </a:spcBef>
              <a:buClr>
                <a:srgbClr val="FFC901"/>
              </a:buClr>
              <a:buFont typeface="Wingdings" pitchFamily="2" charset="2"/>
              <a:buChar char="«"/>
              <a:defRPr sz="1700">
                <a:solidFill>
                  <a:srgbClr val="00468C"/>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1600">
                <a:solidFill>
                  <a:srgbClr val="00468C"/>
                </a:solidFill>
                <a:latin typeface="Arial" charset="0"/>
                <a:ea typeface="ＭＳ Ｐゴシック" pitchFamily="34" charset="-128"/>
              </a:defRPr>
            </a:lvl4pPr>
            <a:lvl5pPr marL="2057400" indent="-228600" eaLnBrk="0" hangingPunct="0">
              <a:spcBef>
                <a:spcPct val="20000"/>
              </a:spcBef>
              <a:buClr>
                <a:srgbClr val="FFC901"/>
              </a:buClr>
              <a:buFont typeface="Wingdings" pitchFamily="2" charset="2"/>
              <a:buChar char="«"/>
              <a:defRPr sz="1500">
                <a:solidFill>
                  <a:srgbClr val="00468C"/>
                </a:solidFill>
                <a:latin typeface="Arial" charset="0"/>
                <a:ea typeface="ＭＳ Ｐゴシック" pitchFamily="34" charset="-128"/>
              </a:defRPr>
            </a:lvl5pPr>
            <a:lvl6pPr marL="25146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6pPr>
            <a:lvl7pPr marL="29718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7pPr>
            <a:lvl8pPr marL="34290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8pPr>
            <a:lvl9pPr marL="3886200" indent="-228600" eaLnBrk="0" fontAlgn="base" hangingPunct="0">
              <a:spcBef>
                <a:spcPct val="20000"/>
              </a:spcBef>
              <a:spcAft>
                <a:spcPct val="0"/>
              </a:spcAft>
              <a:buClr>
                <a:srgbClr val="FFC901"/>
              </a:buClr>
              <a:buFont typeface="Wingdings" pitchFamily="2" charset="2"/>
              <a:buChar char="«"/>
              <a:defRPr sz="1500">
                <a:solidFill>
                  <a:srgbClr val="00468C"/>
                </a:solidFill>
                <a:latin typeface="Arial" charset="0"/>
                <a:ea typeface="ＭＳ Ｐゴシック" pitchFamily="34" charset="-128"/>
              </a:defRPr>
            </a:lvl9pPr>
          </a:lstStyle>
          <a:p>
            <a:pPr eaLnBrk="1" hangingPunct="1">
              <a:spcBef>
                <a:spcPct val="0"/>
              </a:spcBef>
              <a:buClrTx/>
              <a:buFontTx/>
              <a:buNone/>
            </a:pPr>
            <a:r>
              <a:rPr lang="en-GB" altLang="en-US" sz="1200" dirty="0" smtClean="0">
                <a:solidFill>
                  <a:srgbClr val="008000"/>
                </a:solidFill>
              </a:rPr>
              <a:t>2 out of 26 satellites with no SAR Transponder (by design)</a:t>
            </a:r>
          </a:p>
        </p:txBody>
      </p:sp>
    </p:spTree>
    <p:extLst>
      <p:ext uri="{BB962C8B-B14F-4D97-AF65-F5344CB8AC3E}">
        <p14:creationId xmlns:p14="http://schemas.microsoft.com/office/powerpoint/2010/main" val="1093607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635" y="3528679"/>
            <a:ext cx="1955848" cy="2753462"/>
          </a:xfrm>
        </p:spPr>
      </p:pic>
      <p:sp>
        <p:nvSpPr>
          <p:cNvPr id="4" name="Slide Number Placeholder 3"/>
          <p:cNvSpPr>
            <a:spLocks noGrp="1"/>
          </p:cNvSpPr>
          <p:nvPr>
            <p:ph type="sldNum" sz="quarter" idx="11"/>
          </p:nvPr>
        </p:nvSpPr>
        <p:spPr/>
        <p:txBody>
          <a:bodyPr/>
          <a:lstStyle/>
          <a:p>
            <a:fld id="{3520DCBE-BED3-4734-8114-7FD920ACA4E7}" type="slidenum">
              <a:rPr lang="en-GB" smtClean="0"/>
              <a:t>6</a:t>
            </a:fld>
            <a:endParaRPr lang="en-GB"/>
          </a:p>
        </p:txBody>
      </p:sp>
      <p:sp>
        <p:nvSpPr>
          <p:cNvPr id="5" name="Content Placeholder 2"/>
          <p:cNvSpPr>
            <a:spLocks noGrp="1"/>
          </p:cNvSpPr>
          <p:nvPr>
            <p:ph sz="quarter" idx="10"/>
          </p:nvPr>
        </p:nvSpPr>
        <p:spPr/>
        <p:txBody>
          <a:bodyPr/>
          <a:lstStyle/>
          <a:p>
            <a:r>
              <a:rPr lang="en-GB" dirty="0" smtClean="0"/>
              <a:t>Quarterly Performance Reports</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2428" y="3528679"/>
            <a:ext cx="1949359" cy="2751421"/>
          </a:xfrm>
          <a:prstGeom prst="rect">
            <a:avLst/>
          </a:prstGeom>
        </p:spPr>
      </p:pic>
      <p:sp>
        <p:nvSpPr>
          <p:cNvPr id="9" name="Rectangle 8"/>
          <p:cNvSpPr/>
          <p:nvPr/>
        </p:nvSpPr>
        <p:spPr>
          <a:xfrm>
            <a:off x="838200" y="1521392"/>
            <a:ext cx="9090660" cy="1323439"/>
          </a:xfrm>
          <a:prstGeom prst="rect">
            <a:avLst/>
          </a:prstGeom>
        </p:spPr>
        <p:txBody>
          <a:bodyPr wrap="square">
            <a:spAutoFit/>
          </a:bodyPr>
          <a:lstStyle/>
          <a:p>
            <a:pPr algn="just"/>
            <a:r>
              <a:rPr lang="en-GB" sz="2000" dirty="0">
                <a:solidFill>
                  <a:schemeClr val="tx1">
                    <a:lumMod val="65000"/>
                    <a:lumOff val="35000"/>
                  </a:schemeClr>
                </a:solidFill>
                <a:latin typeface="+mj-lt"/>
              </a:rPr>
              <a:t>Following the declaration of </a:t>
            </a:r>
            <a:r>
              <a:rPr lang="en-GB" sz="2000" dirty="0">
                <a:solidFill>
                  <a:schemeClr val="tx1">
                    <a:lumMod val="65000"/>
                    <a:lumOff val="35000"/>
                  </a:schemeClr>
                </a:solidFill>
                <a:latin typeface="+mj-lt"/>
                <a:hlinkClick r:id="rId4"/>
              </a:rPr>
              <a:t>Initial Services</a:t>
            </a:r>
            <a:r>
              <a:rPr lang="en-GB" sz="2000" dirty="0">
                <a:solidFill>
                  <a:schemeClr val="tx1">
                    <a:lumMod val="65000"/>
                    <a:lumOff val="35000"/>
                  </a:schemeClr>
                </a:solidFill>
                <a:latin typeface="+mj-lt"/>
              </a:rPr>
              <a:t> in December 2016, the Galileo Initial Open Service (OS) and the Galileo Search and Rescue (SAR) Service Public Performance Reports are published quarterly, to provide the public with information about the Galileo OS and the Galileo SAR Service measured performance </a:t>
            </a:r>
            <a:r>
              <a:rPr lang="en-GB" sz="2000" dirty="0" smtClean="0">
                <a:solidFill>
                  <a:schemeClr val="tx1">
                    <a:lumMod val="65000"/>
                    <a:lumOff val="35000"/>
                  </a:schemeClr>
                </a:solidFill>
                <a:latin typeface="+mj-lt"/>
              </a:rPr>
              <a:t>statistics</a:t>
            </a:r>
            <a:endParaRPr lang="en-GB" sz="1600" dirty="0"/>
          </a:p>
        </p:txBody>
      </p:sp>
      <p:sp>
        <p:nvSpPr>
          <p:cNvPr id="11" name="Rectangle 10"/>
          <p:cNvSpPr/>
          <p:nvPr/>
        </p:nvSpPr>
        <p:spPr>
          <a:xfrm>
            <a:off x="871887" y="3025901"/>
            <a:ext cx="3407344" cy="369332"/>
          </a:xfrm>
          <a:prstGeom prst="rect">
            <a:avLst/>
          </a:prstGeom>
        </p:spPr>
        <p:txBody>
          <a:bodyPr wrap="none">
            <a:spAutoFit/>
          </a:bodyPr>
          <a:lstStyle/>
          <a:p>
            <a:pPr algn="ctr"/>
            <a:r>
              <a:rPr lang="pt-BR" b="1" dirty="0">
                <a:solidFill>
                  <a:srgbClr val="A67C00"/>
                </a:solidFill>
                <a:hlinkClick r:id="rId5"/>
              </a:rPr>
              <a:t>OS Performance Report - Q2 2018</a:t>
            </a:r>
            <a:endParaRPr lang="pt-BR" b="1" i="0" dirty="0">
              <a:solidFill>
                <a:srgbClr val="A67C00"/>
              </a:solidFill>
              <a:effectLst/>
            </a:endParaRPr>
          </a:p>
        </p:txBody>
      </p:sp>
      <p:sp>
        <p:nvSpPr>
          <p:cNvPr id="12" name="Rectangle 11"/>
          <p:cNvSpPr/>
          <p:nvPr/>
        </p:nvSpPr>
        <p:spPr>
          <a:xfrm>
            <a:off x="5450631" y="3010512"/>
            <a:ext cx="4256165" cy="646331"/>
          </a:xfrm>
          <a:prstGeom prst="rect">
            <a:avLst/>
          </a:prstGeom>
        </p:spPr>
        <p:txBody>
          <a:bodyPr wrap="none">
            <a:spAutoFit/>
          </a:bodyPr>
          <a:lstStyle/>
          <a:p>
            <a:pPr algn="ctr"/>
            <a:r>
              <a:rPr lang="en-GB" b="1" dirty="0">
                <a:hlinkClick r:id="rId6"/>
              </a:rPr>
              <a:t>SAR Service Performance Report - Q2 2018</a:t>
            </a:r>
            <a:endParaRPr lang="en-GB" b="1" dirty="0"/>
          </a:p>
          <a:p>
            <a:pPr algn="ctr"/>
            <a:endParaRPr lang="en-GB" b="1" i="0" dirty="0">
              <a:solidFill>
                <a:srgbClr val="FFC000"/>
              </a:solidFill>
              <a:effectLst/>
              <a:latin typeface="Lato"/>
            </a:endParaRPr>
          </a:p>
        </p:txBody>
      </p:sp>
    </p:spTree>
    <p:extLst>
      <p:ext uri="{BB962C8B-B14F-4D97-AF65-F5344CB8AC3E}">
        <p14:creationId xmlns:p14="http://schemas.microsoft.com/office/powerpoint/2010/main" val="1062772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00216" y="178828"/>
            <a:ext cx="7133968" cy="1355272"/>
          </a:xfrm>
        </p:spPr>
        <p:txBody>
          <a:bodyPr/>
          <a:lstStyle/>
          <a:p>
            <a:r>
              <a:rPr lang="en-GB" sz="3400" dirty="0"/>
              <a:t>Galileo is the European GNSS offering a wide range of services</a:t>
            </a:r>
          </a:p>
        </p:txBody>
      </p:sp>
      <p:sp>
        <p:nvSpPr>
          <p:cNvPr id="14" name="Content Placeholder 3"/>
          <p:cNvSpPr>
            <a:spLocks noGrp="1"/>
          </p:cNvSpPr>
          <p:nvPr>
            <p:ph idx="1"/>
          </p:nvPr>
        </p:nvSpPr>
        <p:spPr>
          <a:xfrm>
            <a:off x="815546" y="2110482"/>
            <a:ext cx="6245655" cy="689868"/>
          </a:xfrm>
        </p:spPr>
        <p:txBody>
          <a:bodyPr>
            <a:noAutofit/>
          </a:bodyPr>
          <a:lstStyle/>
          <a:p>
            <a:pPr marL="457200" lvl="1" indent="-457200">
              <a:spcBef>
                <a:spcPts val="600"/>
              </a:spcBef>
              <a:spcAft>
                <a:spcPts val="0"/>
              </a:spcAft>
              <a:buFont typeface="Arial" panose="020B0604020202020204" pitchFamily="34" charset="0"/>
              <a:buChar char="•"/>
              <a:defRPr/>
            </a:pPr>
            <a:r>
              <a:rPr lang="en-GB" sz="1600" b="1" dirty="0">
                <a:cs typeface="Calibri" pitchFamily="34" charset="0"/>
              </a:rPr>
              <a:t>Freely accessible </a:t>
            </a:r>
            <a:r>
              <a:rPr lang="en-GB" sz="1600" dirty="0">
                <a:cs typeface="Calibri" pitchFamily="34" charset="0"/>
              </a:rPr>
              <a:t>service for</a:t>
            </a:r>
            <a:br>
              <a:rPr lang="en-GB" sz="1600" dirty="0">
                <a:cs typeface="Calibri" pitchFamily="34" charset="0"/>
              </a:rPr>
            </a:br>
            <a:r>
              <a:rPr lang="en-GB" sz="1600" b="1" dirty="0">
                <a:cs typeface="Calibri" pitchFamily="34" charset="0"/>
              </a:rPr>
              <a:t>positioning, timing </a:t>
            </a:r>
            <a:r>
              <a:rPr lang="en-GB" sz="1600" dirty="0">
                <a:cs typeface="Calibri" pitchFamily="34" charset="0"/>
              </a:rPr>
              <a:t>and </a:t>
            </a:r>
            <a:r>
              <a:rPr lang="en-GB" sz="1600" b="1" dirty="0">
                <a:cs typeface="Calibri" pitchFamily="34" charset="0"/>
              </a:rPr>
              <a:t>navigation message </a:t>
            </a:r>
            <a:r>
              <a:rPr lang="en-GB" sz="1600" b="1" dirty="0" smtClean="0">
                <a:cs typeface="Calibri" pitchFamily="34" charset="0"/>
              </a:rPr>
              <a:t>authentication (OS-NMA) </a:t>
            </a:r>
            <a:endParaRPr lang="en-GB" sz="1600" b="1" dirty="0">
              <a:cs typeface="Calibri" pitchFamily="34" charset="0"/>
            </a:endParaRPr>
          </a:p>
          <a:p>
            <a:pPr marL="457200" lvl="1" indent="-457200">
              <a:spcBef>
                <a:spcPts val="600"/>
              </a:spcBef>
              <a:spcAft>
                <a:spcPts val="0"/>
              </a:spcAft>
              <a:buFont typeface="Arial" panose="020B0604020202020204" pitchFamily="34" charset="0"/>
              <a:buChar char="•"/>
              <a:defRPr/>
            </a:pPr>
            <a:endParaRPr lang="en-GB" sz="1600" dirty="0">
              <a:cs typeface="Calibri" pitchFamily="34" charset="0"/>
            </a:endParaRPr>
          </a:p>
        </p:txBody>
      </p:sp>
      <p:graphicFrame>
        <p:nvGraphicFramePr>
          <p:cNvPr id="22" name="Object 29"/>
          <p:cNvGraphicFramePr>
            <a:graphicFrameLocks noChangeAspect="1"/>
          </p:cNvGraphicFramePr>
          <p:nvPr>
            <p:extLst/>
          </p:nvPr>
        </p:nvGraphicFramePr>
        <p:xfrm>
          <a:off x="8383984" y="660401"/>
          <a:ext cx="709216" cy="713601"/>
        </p:xfrm>
        <a:graphic>
          <a:graphicData uri="http://schemas.openxmlformats.org/presentationml/2006/ole">
            <mc:AlternateContent xmlns:mc="http://schemas.openxmlformats.org/markup-compatibility/2006">
              <mc:Choice xmlns:v="urn:schemas-microsoft-com:vml" Requires="v">
                <p:oleObj spid="_x0000_s1049" name="Photo Editor Photo" r:id="rId4" imgW="1600000" imgH="1609524" progId="">
                  <p:embed/>
                </p:oleObj>
              </mc:Choice>
              <mc:Fallback>
                <p:oleObj name="Photo Editor Photo" r:id="rId4" imgW="1600000" imgH="1609524"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3984" y="660401"/>
                        <a:ext cx="709216" cy="713601"/>
                      </a:xfrm>
                      <a:prstGeom prst="rect">
                        <a:avLst/>
                      </a:prstGeom>
                      <a:noFill/>
                      <a:ln>
                        <a:noFill/>
                      </a:ln>
                      <a:effectLst/>
                      <a:extLst/>
                    </p:spPr>
                  </p:pic>
                </p:oleObj>
              </mc:Fallback>
            </mc:AlternateContent>
          </a:graphicData>
        </a:graphic>
      </p:graphicFrame>
      <p:graphicFrame>
        <p:nvGraphicFramePr>
          <p:cNvPr id="11" name="Diagram 10"/>
          <p:cNvGraphicFramePr/>
          <p:nvPr>
            <p:extLst>
              <p:ext uri="{D42A27DB-BD31-4B8C-83A1-F6EECF244321}">
                <p14:modId xmlns:p14="http://schemas.microsoft.com/office/powerpoint/2010/main" val="2399684197"/>
              </p:ext>
            </p:extLst>
          </p:nvPr>
        </p:nvGraphicFramePr>
        <p:xfrm>
          <a:off x="5761898" y="1924339"/>
          <a:ext cx="7714877" cy="4673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Rectangle 1"/>
          <p:cNvSpPr/>
          <p:nvPr/>
        </p:nvSpPr>
        <p:spPr>
          <a:xfrm>
            <a:off x="815546" y="3063129"/>
            <a:ext cx="5371070" cy="584775"/>
          </a:xfrm>
          <a:prstGeom prst="rect">
            <a:avLst/>
          </a:prstGeom>
        </p:spPr>
        <p:txBody>
          <a:bodyPr wrap="square">
            <a:spAutoFit/>
          </a:bodyPr>
          <a:lstStyle/>
          <a:p>
            <a:pPr lvl="1" indent="-457200">
              <a:spcBef>
                <a:spcPts val="600"/>
              </a:spcBef>
              <a:buFont typeface="Arial" panose="020B0604020202020204" pitchFamily="34" charset="0"/>
              <a:buChar char="•"/>
              <a:defRPr/>
            </a:pPr>
            <a:r>
              <a:rPr lang="en-GB" sz="1600" b="1" dirty="0">
                <a:solidFill>
                  <a:schemeClr val="tx1">
                    <a:lumMod val="65000"/>
                    <a:lumOff val="35000"/>
                  </a:schemeClr>
                </a:solidFill>
                <a:latin typeface="+mj-lt"/>
                <a:cs typeface="Calibri" pitchFamily="34" charset="0"/>
              </a:rPr>
              <a:t>Encrypted service </a:t>
            </a:r>
            <a:r>
              <a:rPr lang="en-GB" sz="1600" dirty="0">
                <a:solidFill>
                  <a:schemeClr val="tx1">
                    <a:lumMod val="65000"/>
                    <a:lumOff val="35000"/>
                  </a:schemeClr>
                </a:solidFill>
                <a:latin typeface="+mj-lt"/>
                <a:cs typeface="Calibri" pitchFamily="34" charset="0"/>
              </a:rPr>
              <a:t>designed for </a:t>
            </a:r>
            <a:r>
              <a:rPr lang="en-GB" sz="1600" b="1" dirty="0">
                <a:solidFill>
                  <a:schemeClr val="tx1">
                    <a:lumMod val="65000"/>
                    <a:lumOff val="35000"/>
                  </a:schemeClr>
                </a:solidFill>
                <a:latin typeface="+mj-lt"/>
                <a:cs typeface="Calibri" pitchFamily="34" charset="0"/>
              </a:rPr>
              <a:t>greater robustness</a:t>
            </a:r>
            <a:r>
              <a:rPr lang="en-GB" sz="1600" dirty="0">
                <a:solidFill>
                  <a:schemeClr val="tx1">
                    <a:lumMod val="65000"/>
                    <a:lumOff val="35000"/>
                  </a:schemeClr>
                </a:solidFill>
                <a:latin typeface="+mj-lt"/>
                <a:cs typeface="Calibri" pitchFamily="34" charset="0"/>
              </a:rPr>
              <a:t> and </a:t>
            </a:r>
            <a:r>
              <a:rPr lang="en-GB" sz="1600" b="1" dirty="0">
                <a:solidFill>
                  <a:schemeClr val="tx1">
                    <a:lumMod val="65000"/>
                    <a:lumOff val="35000"/>
                  </a:schemeClr>
                </a:solidFill>
                <a:latin typeface="+mj-lt"/>
                <a:cs typeface="Calibri" pitchFamily="34" charset="0"/>
              </a:rPr>
              <a:t>higher availability </a:t>
            </a:r>
          </a:p>
        </p:txBody>
      </p:sp>
      <p:sp>
        <p:nvSpPr>
          <p:cNvPr id="3" name="Rectangle 2"/>
          <p:cNvSpPr/>
          <p:nvPr/>
        </p:nvSpPr>
        <p:spPr>
          <a:xfrm>
            <a:off x="815546" y="3993864"/>
            <a:ext cx="5867829" cy="584775"/>
          </a:xfrm>
          <a:prstGeom prst="rect">
            <a:avLst/>
          </a:prstGeom>
        </p:spPr>
        <p:txBody>
          <a:bodyPr wrap="square">
            <a:spAutoFit/>
          </a:bodyPr>
          <a:lstStyle/>
          <a:p>
            <a:pPr lvl="1" indent="-457200">
              <a:spcBef>
                <a:spcPts val="600"/>
              </a:spcBef>
              <a:buFont typeface="Arial" panose="020B0604020202020204" pitchFamily="34" charset="0"/>
              <a:buChar char="•"/>
              <a:defRPr/>
            </a:pPr>
            <a:r>
              <a:rPr lang="en-GB" sz="1600" dirty="0">
                <a:solidFill>
                  <a:schemeClr val="tx1">
                    <a:lumMod val="65000"/>
                    <a:lumOff val="35000"/>
                  </a:schemeClr>
                </a:solidFill>
                <a:latin typeface="+mj-lt"/>
                <a:cs typeface="Calibri" pitchFamily="34" charset="0"/>
              </a:rPr>
              <a:t>Assists </a:t>
            </a:r>
            <a:r>
              <a:rPr lang="en-GB" sz="1600" b="1" dirty="0">
                <a:solidFill>
                  <a:schemeClr val="tx1">
                    <a:lumMod val="65000"/>
                    <a:lumOff val="35000"/>
                  </a:schemeClr>
                </a:solidFill>
                <a:latin typeface="+mj-lt"/>
                <a:cs typeface="Calibri" pitchFamily="34" charset="0"/>
              </a:rPr>
              <a:t>locating people in distress </a:t>
            </a:r>
            <a:r>
              <a:rPr lang="en-GB" sz="1600" dirty="0">
                <a:solidFill>
                  <a:schemeClr val="tx1">
                    <a:lumMod val="65000"/>
                    <a:lumOff val="35000"/>
                  </a:schemeClr>
                </a:solidFill>
                <a:latin typeface="+mj-lt"/>
                <a:cs typeface="Calibri" pitchFamily="34" charset="0"/>
              </a:rPr>
              <a:t>and </a:t>
            </a:r>
            <a:r>
              <a:rPr lang="en-GB" sz="1600" b="1" dirty="0">
                <a:solidFill>
                  <a:schemeClr val="tx1">
                    <a:lumMod val="65000"/>
                    <a:lumOff val="35000"/>
                  </a:schemeClr>
                </a:solidFill>
                <a:latin typeface="+mj-lt"/>
                <a:cs typeface="Calibri" pitchFamily="34" charset="0"/>
              </a:rPr>
              <a:t>confirms</a:t>
            </a:r>
            <a:r>
              <a:rPr lang="en-GB" sz="1600" dirty="0">
                <a:solidFill>
                  <a:schemeClr val="tx1">
                    <a:lumMod val="65000"/>
                    <a:lumOff val="35000"/>
                  </a:schemeClr>
                </a:solidFill>
                <a:latin typeface="+mj-lt"/>
                <a:cs typeface="Calibri" pitchFamily="34" charset="0"/>
              </a:rPr>
              <a:t> that </a:t>
            </a:r>
            <a:r>
              <a:rPr lang="en-GB" sz="1600" b="1" dirty="0">
                <a:solidFill>
                  <a:schemeClr val="tx1">
                    <a:lumMod val="65000"/>
                    <a:lumOff val="35000"/>
                  </a:schemeClr>
                </a:solidFill>
                <a:latin typeface="+mj-lt"/>
                <a:cs typeface="Calibri" pitchFamily="34" charset="0"/>
              </a:rPr>
              <a:t>help is on the way </a:t>
            </a:r>
          </a:p>
        </p:txBody>
      </p:sp>
      <p:sp>
        <p:nvSpPr>
          <p:cNvPr id="4" name="Rectangle 3"/>
          <p:cNvSpPr/>
          <p:nvPr/>
        </p:nvSpPr>
        <p:spPr>
          <a:xfrm>
            <a:off x="815546" y="4974939"/>
            <a:ext cx="5867829" cy="338554"/>
          </a:xfrm>
          <a:prstGeom prst="rect">
            <a:avLst/>
          </a:prstGeom>
        </p:spPr>
        <p:txBody>
          <a:bodyPr wrap="square">
            <a:spAutoFit/>
          </a:bodyPr>
          <a:lstStyle/>
          <a:p>
            <a:pPr lvl="1" indent="-457200">
              <a:spcBef>
                <a:spcPts val="600"/>
              </a:spcBef>
              <a:buFont typeface="Arial" panose="020B0604020202020204" pitchFamily="34" charset="0"/>
              <a:buChar char="•"/>
              <a:defRPr/>
            </a:pPr>
            <a:r>
              <a:rPr lang="en-GB" sz="1600" b="1" dirty="0">
                <a:solidFill>
                  <a:schemeClr val="tx1">
                    <a:lumMod val="65000"/>
                    <a:lumOff val="35000"/>
                  </a:schemeClr>
                </a:solidFill>
                <a:latin typeface="+mj-lt"/>
                <a:cs typeface="Calibri" pitchFamily="34" charset="0"/>
              </a:rPr>
              <a:t>Freely accessible high accuracy </a:t>
            </a:r>
            <a:r>
              <a:rPr lang="en-GB" sz="1600" dirty="0">
                <a:solidFill>
                  <a:schemeClr val="tx1">
                    <a:lumMod val="65000"/>
                    <a:lumOff val="35000"/>
                  </a:schemeClr>
                </a:solidFill>
                <a:latin typeface="+mj-lt"/>
                <a:cs typeface="Calibri" pitchFamily="34" charset="0"/>
              </a:rPr>
              <a:t>positioning service</a:t>
            </a:r>
          </a:p>
        </p:txBody>
      </p:sp>
      <p:sp>
        <p:nvSpPr>
          <p:cNvPr id="7" name="Rectangle 6"/>
          <p:cNvSpPr/>
          <p:nvPr/>
        </p:nvSpPr>
        <p:spPr>
          <a:xfrm>
            <a:off x="815546" y="5766942"/>
            <a:ext cx="5867829" cy="584775"/>
          </a:xfrm>
          <a:prstGeom prst="rect">
            <a:avLst/>
          </a:prstGeom>
        </p:spPr>
        <p:txBody>
          <a:bodyPr wrap="square">
            <a:spAutoFit/>
          </a:bodyPr>
          <a:lstStyle/>
          <a:p>
            <a:pPr lvl="1" indent="-457200">
              <a:spcBef>
                <a:spcPts val="600"/>
              </a:spcBef>
              <a:buFont typeface="Arial" panose="020B0604020202020204" pitchFamily="34" charset="0"/>
              <a:buChar char="•"/>
              <a:defRPr/>
            </a:pPr>
            <a:r>
              <a:rPr lang="en-GB" sz="1600" dirty="0">
                <a:solidFill>
                  <a:schemeClr val="tx1">
                    <a:lumMod val="65000"/>
                    <a:lumOff val="35000"/>
                  </a:schemeClr>
                </a:solidFill>
                <a:latin typeface="+mj-lt"/>
                <a:cs typeface="Calibri" pitchFamily="34" charset="0"/>
              </a:rPr>
              <a:t>Authentication service based on the </a:t>
            </a:r>
            <a:r>
              <a:rPr lang="en-GB" sz="1600" b="1" dirty="0">
                <a:solidFill>
                  <a:schemeClr val="tx1">
                    <a:lumMod val="65000"/>
                    <a:lumOff val="35000"/>
                  </a:schemeClr>
                </a:solidFill>
                <a:latin typeface="+mj-lt"/>
                <a:cs typeface="Calibri" pitchFamily="34" charset="0"/>
              </a:rPr>
              <a:t>E6 signal code </a:t>
            </a:r>
            <a:r>
              <a:rPr lang="en-GB" sz="1600" b="1" dirty="0" smtClean="0">
                <a:solidFill>
                  <a:schemeClr val="tx1">
                    <a:lumMod val="65000"/>
                    <a:lumOff val="35000"/>
                  </a:schemeClr>
                </a:solidFill>
                <a:latin typeface="+mj-lt"/>
                <a:cs typeface="Calibri" pitchFamily="34" charset="0"/>
              </a:rPr>
              <a:t>encryption</a:t>
            </a:r>
            <a:r>
              <a:rPr lang="en-GB" sz="1600" dirty="0" smtClean="0">
                <a:solidFill>
                  <a:schemeClr val="tx1">
                    <a:lumMod val="65000"/>
                    <a:lumOff val="35000"/>
                  </a:schemeClr>
                </a:solidFill>
                <a:latin typeface="+mj-lt"/>
                <a:cs typeface="Calibri" pitchFamily="34" charset="0"/>
              </a:rPr>
              <a:t>, </a:t>
            </a:r>
            <a:r>
              <a:rPr lang="en-GB" sz="1600" dirty="0">
                <a:solidFill>
                  <a:schemeClr val="tx1">
                    <a:lumMod val="65000"/>
                    <a:lumOff val="35000"/>
                  </a:schemeClr>
                </a:solidFill>
                <a:latin typeface="+mj-lt"/>
                <a:cs typeface="Calibri" pitchFamily="34" charset="0"/>
              </a:rPr>
              <a:t>allowing for </a:t>
            </a:r>
            <a:r>
              <a:rPr lang="en-GB" sz="1600" b="1" dirty="0">
                <a:solidFill>
                  <a:schemeClr val="tx1">
                    <a:lumMod val="65000"/>
                    <a:lumOff val="35000"/>
                  </a:schemeClr>
                </a:solidFill>
                <a:latin typeface="+mj-lt"/>
                <a:cs typeface="Calibri" pitchFamily="34" charset="0"/>
              </a:rPr>
              <a:t>increased robustness of professional applications</a:t>
            </a:r>
          </a:p>
        </p:txBody>
      </p:sp>
    </p:spTree>
    <p:extLst>
      <p:ext uri="{BB962C8B-B14F-4D97-AF65-F5344CB8AC3E}">
        <p14:creationId xmlns:p14="http://schemas.microsoft.com/office/powerpoint/2010/main" val="8500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3622" y="352513"/>
            <a:ext cx="7307983" cy="857250"/>
          </a:xfrm>
          <a:prstGeom prst="rect">
            <a:avLst/>
          </a:prstGeom>
        </p:spPr>
        <p:txBody>
          <a:bodyPr vert="horz" lIns="68580" tIns="34290" rIns="68580" bIns="34290" rtlCol="0">
            <a:noAutofit/>
          </a:bodyPr>
          <a:lstStyle>
            <a:lvl1pPr indent="0">
              <a:lnSpc>
                <a:spcPct val="100000"/>
              </a:lnSpc>
              <a:spcBef>
                <a:spcPts val="600"/>
              </a:spcBef>
              <a:spcAft>
                <a:spcPts val="600"/>
              </a:spcAft>
              <a:buFont typeface="Arial" panose="020B0604020202020204" pitchFamily="34" charset="0"/>
              <a:buNone/>
              <a:defRPr sz="4000" b="1">
                <a:solidFill>
                  <a:schemeClr val="tx1">
                    <a:lumMod val="75000"/>
                    <a:lumOff val="25000"/>
                  </a:schemeClr>
                </a:solidFill>
                <a:latin typeface="+mj-lt"/>
                <a:ea typeface="+mj-ea"/>
                <a:cs typeface="+mj-cs"/>
              </a:defRPr>
            </a:lvl1pPr>
            <a:lvl2pPr marL="685800" indent="-228600">
              <a:lnSpc>
                <a:spcPct val="100000"/>
              </a:lnSpc>
              <a:spcBef>
                <a:spcPts val="600"/>
              </a:spcBef>
              <a:spcAft>
                <a:spcPts val="600"/>
              </a:spcAft>
              <a:buFont typeface="Calibri Light" panose="020F0302020204030204" pitchFamily="34" charset="0"/>
              <a:buChar char="‒"/>
              <a:defRPr sz="2400">
                <a:solidFill>
                  <a:schemeClr val="tx1">
                    <a:lumMod val="75000"/>
                    <a:lumOff val="25000"/>
                  </a:schemeClr>
                </a:solidFill>
                <a:latin typeface="+mj-lt"/>
              </a:defRPr>
            </a:lvl2pPr>
            <a:lvl3pPr marL="1143000" indent="-228600">
              <a:lnSpc>
                <a:spcPct val="100000"/>
              </a:lnSpc>
              <a:spcBef>
                <a:spcPts val="600"/>
              </a:spcBef>
              <a:spcAft>
                <a:spcPts val="600"/>
              </a:spcAft>
              <a:buFont typeface="Calibri Light" panose="020F0302020204030204" pitchFamily="34" charset="0"/>
              <a:buChar char="‒"/>
              <a:defRPr sz="2000">
                <a:solidFill>
                  <a:schemeClr val="tx1">
                    <a:lumMod val="75000"/>
                    <a:lumOff val="25000"/>
                  </a:schemeClr>
                </a:solidFill>
                <a:latin typeface="+mj-lt"/>
              </a:defRPr>
            </a:lvl3pPr>
            <a:lvl4pPr marL="1600200" indent="-228600">
              <a:lnSpc>
                <a:spcPct val="100000"/>
              </a:lnSpc>
              <a:spcBef>
                <a:spcPts val="600"/>
              </a:spcBef>
              <a:spcAft>
                <a:spcPts val="600"/>
              </a:spcAft>
              <a:buFont typeface="Calibri Light" panose="020F0302020204030204" pitchFamily="34" charset="0"/>
              <a:buChar char="‒"/>
              <a:defRPr>
                <a:solidFill>
                  <a:schemeClr val="tx1">
                    <a:lumMod val="75000"/>
                    <a:lumOff val="25000"/>
                  </a:schemeClr>
                </a:solidFill>
                <a:latin typeface="+mj-lt"/>
              </a:defRPr>
            </a:lvl4pPr>
            <a:lvl5pPr marL="2057400" indent="-228600">
              <a:lnSpc>
                <a:spcPct val="100000"/>
              </a:lnSpc>
              <a:spcBef>
                <a:spcPts val="600"/>
              </a:spcBef>
              <a:spcAft>
                <a:spcPts val="600"/>
              </a:spcAft>
              <a:buFont typeface="Calibri Light" panose="020F0302020204030204" pitchFamily="34" charset="0"/>
              <a:buChar char="‒"/>
              <a:defRPr>
                <a:solidFill>
                  <a:schemeClr val="tx1">
                    <a:lumMod val="75000"/>
                    <a:lumOff val="25000"/>
                  </a:schemeClr>
                </a:solidFill>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400" dirty="0">
                <a:solidFill>
                  <a:schemeClr val="tx1">
                    <a:lumMod val="65000"/>
                    <a:lumOff val="35000"/>
                  </a:schemeClr>
                </a:solidFill>
              </a:rPr>
              <a:t>Commercial Service goes for FREE</a:t>
            </a:r>
          </a:p>
        </p:txBody>
      </p:sp>
      <p:sp>
        <p:nvSpPr>
          <p:cNvPr id="4" name="Rectangle 3"/>
          <p:cNvSpPr/>
          <p:nvPr/>
        </p:nvSpPr>
        <p:spPr>
          <a:xfrm>
            <a:off x="436606" y="1619862"/>
            <a:ext cx="6733404" cy="4031873"/>
          </a:xfrm>
          <a:prstGeom prst="rect">
            <a:avLst/>
          </a:prstGeom>
        </p:spPr>
        <p:txBody>
          <a:bodyPr wrap="square">
            <a:spAutoFit/>
          </a:bodyPr>
          <a:lstStyle/>
          <a:p>
            <a:endParaRPr lang="en-GB" sz="1600" b="1"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600" dirty="0">
                <a:solidFill>
                  <a:schemeClr val="bg2">
                    <a:lumMod val="50000"/>
                  </a:schemeClr>
                </a:solidFill>
              </a:rPr>
              <a:t>As per EU GNSS </a:t>
            </a:r>
            <a:r>
              <a:rPr lang="en-GB" sz="1600" dirty="0" smtClean="0">
                <a:solidFill>
                  <a:schemeClr val="bg2">
                    <a:lumMod val="50000"/>
                  </a:schemeClr>
                </a:solidFill>
              </a:rPr>
              <a:t>regulation,  </a:t>
            </a:r>
            <a:r>
              <a:rPr lang="en-GB" sz="1600" b="1" dirty="0">
                <a:solidFill>
                  <a:schemeClr val="bg2">
                    <a:lumMod val="50000"/>
                  </a:schemeClr>
                </a:solidFill>
              </a:rPr>
              <a:t>Galileo foresees a Commercial Service (CS) offered for a fee for professional apps</a:t>
            </a:r>
          </a:p>
          <a:p>
            <a:pPr marL="285750" indent="-285750">
              <a:buFont typeface="Arial" panose="020B0604020202020204" pitchFamily="34" charset="0"/>
              <a:buChar char="•"/>
            </a:pPr>
            <a:endParaRPr lang="en-GB" sz="1600" dirty="0">
              <a:solidFill>
                <a:schemeClr val="bg2">
                  <a:lumMod val="50000"/>
                </a:schemeClr>
              </a:solidFill>
            </a:endParaRPr>
          </a:p>
          <a:p>
            <a:pPr marL="285750" indent="-285750">
              <a:buFont typeface="Arial" panose="020B0604020202020204" pitchFamily="34" charset="0"/>
              <a:buChar char="•"/>
            </a:pPr>
            <a:r>
              <a:rPr lang="en-GB" sz="1600" b="1" dirty="0">
                <a:solidFill>
                  <a:schemeClr val="bg2">
                    <a:lumMod val="50000"/>
                  </a:schemeClr>
                </a:solidFill>
              </a:rPr>
              <a:t>In early 2017</a:t>
            </a:r>
            <a:r>
              <a:rPr lang="en-GB" sz="1600" dirty="0">
                <a:solidFill>
                  <a:schemeClr val="bg2">
                    <a:lumMod val="50000"/>
                  </a:schemeClr>
                </a:solidFill>
              </a:rPr>
              <a:t>, the EU adopted a </a:t>
            </a:r>
            <a:r>
              <a:rPr lang="en-GB" sz="1600" b="1" dirty="0">
                <a:solidFill>
                  <a:schemeClr val="bg2">
                    <a:lumMod val="50000"/>
                  </a:schemeClr>
                </a:solidFill>
              </a:rPr>
              <a:t>Decision </a:t>
            </a:r>
            <a:r>
              <a:rPr lang="en-GB" sz="1600" dirty="0">
                <a:solidFill>
                  <a:schemeClr val="bg2">
                    <a:lumMod val="50000"/>
                  </a:schemeClr>
                </a:solidFill>
              </a:rPr>
              <a:t>(Implementing Decision 2017/224</a:t>
            </a:r>
            <a:r>
              <a:rPr lang="en-GB" sz="1600" dirty="0" smtClean="0">
                <a:solidFill>
                  <a:schemeClr val="bg2">
                    <a:lumMod val="50000"/>
                  </a:schemeClr>
                </a:solidFill>
              </a:rPr>
              <a:t>) </a:t>
            </a:r>
            <a:r>
              <a:rPr lang="en-GB" sz="1600" b="1" dirty="0" smtClean="0">
                <a:solidFill>
                  <a:schemeClr val="bg2">
                    <a:lumMod val="50000"/>
                  </a:schemeClr>
                </a:solidFill>
              </a:rPr>
              <a:t>defining </a:t>
            </a:r>
            <a:r>
              <a:rPr lang="en-GB" sz="1600" b="1" dirty="0">
                <a:solidFill>
                  <a:schemeClr val="bg2">
                    <a:lumMod val="50000"/>
                  </a:schemeClr>
                </a:solidFill>
              </a:rPr>
              <a:t>the fee-based CS as High Accuracy Service (CS-HA) and Authentication</a:t>
            </a:r>
            <a:r>
              <a:rPr lang="en-GB" sz="1600" dirty="0">
                <a:solidFill>
                  <a:schemeClr val="bg2">
                    <a:lumMod val="50000"/>
                  </a:schemeClr>
                </a:solidFill>
              </a:rPr>
              <a:t>. CS-HA was foreseen to be based on commercial, proprietary format, not under Galileo’s responsibility</a:t>
            </a:r>
          </a:p>
          <a:p>
            <a:pPr marL="285750" indent="-285750">
              <a:buFont typeface="Arial" panose="020B0604020202020204" pitchFamily="34" charset="0"/>
              <a:buChar char="•"/>
            </a:pPr>
            <a:endParaRPr lang="en-GB" sz="1600" dirty="0">
              <a:solidFill>
                <a:schemeClr val="bg2">
                  <a:lumMod val="50000"/>
                </a:schemeClr>
              </a:solidFill>
            </a:endParaRPr>
          </a:p>
          <a:p>
            <a:pPr marL="285750" indent="-285750">
              <a:buFont typeface="Arial" panose="020B0604020202020204" pitchFamily="34" charset="0"/>
              <a:buChar char="•"/>
            </a:pPr>
            <a:r>
              <a:rPr lang="en-GB" sz="1600" dirty="0">
                <a:solidFill>
                  <a:schemeClr val="bg2">
                    <a:lumMod val="50000"/>
                  </a:schemeClr>
                </a:solidFill>
              </a:rPr>
              <a:t>However, </a:t>
            </a:r>
            <a:r>
              <a:rPr lang="en-GB" sz="1600" b="1" dirty="0">
                <a:solidFill>
                  <a:schemeClr val="bg2">
                    <a:lumMod val="50000"/>
                  </a:schemeClr>
                </a:solidFill>
              </a:rPr>
              <a:t>new circumstances taken into account</a:t>
            </a:r>
            <a:r>
              <a:rPr lang="en-GB" sz="1600" dirty="0">
                <a:solidFill>
                  <a:schemeClr val="bg2">
                    <a:lumMod val="50000"/>
                  </a:schemeClr>
                </a:solidFill>
              </a:rPr>
              <a:t>: high accuracy broadening towards the mass market and being offered for free already by satnav providers and other public entities.</a:t>
            </a:r>
          </a:p>
          <a:p>
            <a:pPr marL="285750" indent="-285750">
              <a:buFont typeface="Arial" panose="020B0604020202020204" pitchFamily="34" charset="0"/>
              <a:buChar char="•"/>
            </a:pPr>
            <a:endParaRPr lang="en-GB" sz="1600" dirty="0">
              <a:solidFill>
                <a:schemeClr val="bg2">
                  <a:lumMod val="50000"/>
                </a:schemeClr>
              </a:solidFill>
            </a:endParaRPr>
          </a:p>
          <a:p>
            <a:pPr marL="285750" indent="-285750">
              <a:buFont typeface="Arial" panose="020B0604020202020204" pitchFamily="34" charset="0"/>
              <a:buChar char="•"/>
            </a:pPr>
            <a:r>
              <a:rPr lang="en-GB" sz="1600" dirty="0">
                <a:solidFill>
                  <a:schemeClr val="bg2">
                    <a:lumMod val="50000"/>
                  </a:schemeClr>
                </a:solidFill>
              </a:rPr>
              <a:t>Re-assessment process has culminated in an amendment to the </a:t>
            </a:r>
            <a:r>
              <a:rPr lang="en-GB" sz="1600" dirty="0" smtClean="0">
                <a:solidFill>
                  <a:schemeClr val="bg2">
                    <a:lumMod val="50000"/>
                  </a:schemeClr>
                </a:solidFill>
              </a:rPr>
              <a:t>Decision (Implementing </a:t>
            </a:r>
            <a:r>
              <a:rPr lang="en-GB" sz="1600" dirty="0">
                <a:solidFill>
                  <a:schemeClr val="bg2">
                    <a:lumMod val="50000"/>
                  </a:schemeClr>
                </a:solidFill>
              </a:rPr>
              <a:t>Decision </a:t>
            </a:r>
            <a:r>
              <a:rPr lang="en-GB" sz="1600" dirty="0" smtClean="0">
                <a:solidFill>
                  <a:schemeClr val="bg2">
                    <a:lumMod val="50000"/>
                  </a:schemeClr>
                </a:solidFill>
              </a:rPr>
              <a:t>2018/321), </a:t>
            </a:r>
            <a:r>
              <a:rPr lang="en-GB" sz="1600" dirty="0">
                <a:solidFill>
                  <a:schemeClr val="bg2">
                    <a:lumMod val="50000"/>
                  </a:schemeClr>
                </a:solidFill>
              </a:rPr>
              <a:t>to redefine the High Accuracy service and </a:t>
            </a:r>
            <a:r>
              <a:rPr lang="en-GB" sz="1600" b="1" dirty="0">
                <a:solidFill>
                  <a:schemeClr val="bg2">
                    <a:lumMod val="50000"/>
                  </a:schemeClr>
                </a:solidFill>
              </a:rPr>
              <a:t>provide it for free. </a:t>
            </a:r>
          </a:p>
        </p:txBody>
      </p:sp>
      <p:pic>
        <p:nvPicPr>
          <p:cNvPr id="6" name="Picture 5"/>
          <p:cNvPicPr>
            <a:picLocks noChangeAspect="1"/>
          </p:cNvPicPr>
          <p:nvPr/>
        </p:nvPicPr>
        <p:blipFill rotWithShape="1">
          <a:blip r:embed="rId2"/>
          <a:srcRect l="27685" r="19128"/>
          <a:stretch/>
        </p:blipFill>
        <p:spPr>
          <a:xfrm>
            <a:off x="7458075" y="2095779"/>
            <a:ext cx="3019426" cy="3766859"/>
          </a:xfrm>
          <a:prstGeom prst="rect">
            <a:avLst/>
          </a:prstGeom>
        </p:spPr>
      </p:pic>
    </p:spTree>
    <p:extLst>
      <p:ext uri="{BB962C8B-B14F-4D97-AF65-F5344CB8AC3E}">
        <p14:creationId xmlns:p14="http://schemas.microsoft.com/office/powerpoint/2010/main" val="3606491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703291" y="177926"/>
            <a:ext cx="9052369" cy="1143860"/>
          </a:xfrm>
        </p:spPr>
        <p:txBody>
          <a:bodyPr>
            <a:noAutofit/>
          </a:bodyPr>
          <a:lstStyle/>
          <a:p>
            <a:pPr marL="0" indent="0">
              <a:buNone/>
            </a:pPr>
            <a:r>
              <a:rPr lang="en-GB" altLang="en-US" sz="3400" b="1" dirty="0"/>
              <a:t>Overview of signals </a:t>
            </a:r>
            <a:br>
              <a:rPr lang="en-GB" altLang="en-US" sz="3400" b="1" dirty="0"/>
            </a:br>
            <a:r>
              <a:rPr lang="en-GB" altLang="en-US" sz="3400" b="1" dirty="0"/>
              <a:t>Open service / High Accuracy Service / E6 ranging</a:t>
            </a:r>
            <a:br>
              <a:rPr lang="en-GB" altLang="en-US" sz="3400" b="1" dirty="0"/>
            </a:br>
            <a:r>
              <a:rPr lang="en-GB" altLang="en-US" sz="3600" dirty="0"/>
              <a:t/>
            </a:r>
            <a:br>
              <a:rPr lang="en-GB" altLang="en-US" sz="3600" dirty="0"/>
            </a:br>
            <a:r>
              <a:rPr lang="en-GB" sz="3600" dirty="0"/>
              <a:t/>
            </a:r>
            <a:br>
              <a:rPr lang="en-GB" sz="3600" dirty="0"/>
            </a:br>
            <a:endParaRPr lang="en-GB" sz="3400" b="1" dirty="0"/>
          </a:p>
        </p:txBody>
      </p:sp>
      <p:graphicFrame>
        <p:nvGraphicFramePr>
          <p:cNvPr id="12" name="Content Placeholder 3"/>
          <p:cNvGraphicFramePr>
            <a:graphicFrameLocks/>
          </p:cNvGraphicFramePr>
          <p:nvPr>
            <p:extLst/>
          </p:nvPr>
        </p:nvGraphicFramePr>
        <p:xfrm>
          <a:off x="1981200" y="1600200"/>
          <a:ext cx="822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Line Callout 3 13"/>
          <p:cNvSpPr/>
          <p:nvPr/>
        </p:nvSpPr>
        <p:spPr>
          <a:xfrm>
            <a:off x="8534400" y="1447800"/>
            <a:ext cx="1981200" cy="457200"/>
          </a:xfrm>
          <a:prstGeom prst="borderCallout3">
            <a:avLst>
              <a:gd name="adj1" fmla="val 39027"/>
              <a:gd name="adj2" fmla="val -8333"/>
              <a:gd name="adj3" fmla="val 39027"/>
              <a:gd name="adj4" fmla="val -22079"/>
              <a:gd name="adj5" fmla="val 203226"/>
              <a:gd name="adj6" fmla="val -21819"/>
              <a:gd name="adj7" fmla="val 349829"/>
              <a:gd name="adj8" fmla="val 49897"/>
            </a:avLst>
          </a:prstGeom>
          <a:solidFill>
            <a:schemeClr val="accent2"/>
          </a:solidFill>
          <a:ln w="28575">
            <a:solidFill>
              <a:schemeClr val="accent2"/>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a:t>OS-NMA</a:t>
            </a:r>
            <a:endParaRPr lang="en-GB" b="1" dirty="0"/>
          </a:p>
        </p:txBody>
      </p:sp>
      <p:sp>
        <p:nvSpPr>
          <p:cNvPr id="15" name="Line Callout 3 14"/>
          <p:cNvSpPr/>
          <p:nvPr/>
        </p:nvSpPr>
        <p:spPr>
          <a:xfrm>
            <a:off x="5010707" y="6223240"/>
            <a:ext cx="1905000" cy="457200"/>
          </a:xfrm>
          <a:prstGeom prst="borderCallout3">
            <a:avLst>
              <a:gd name="adj1" fmla="val 47935"/>
              <a:gd name="adj2" fmla="val 104183"/>
              <a:gd name="adj3" fmla="val 50087"/>
              <a:gd name="adj4" fmla="val 150369"/>
              <a:gd name="adj5" fmla="val -7428"/>
              <a:gd name="adj6" fmla="val 150492"/>
              <a:gd name="adj7" fmla="val -34905"/>
              <a:gd name="adj8" fmla="val 145688"/>
            </a:avLst>
          </a:prstGeom>
          <a:solidFill>
            <a:schemeClr val="accent5">
              <a:lumMod val="75000"/>
            </a:schemeClr>
          </a:solidFill>
          <a:ln w="38100">
            <a:solidFill>
              <a:schemeClr val="accent5">
                <a:lumMod val="7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a:t>Signal Authentication </a:t>
            </a:r>
            <a:endParaRPr lang="en-GB" b="1" dirty="0"/>
          </a:p>
        </p:txBody>
      </p:sp>
      <p:sp>
        <p:nvSpPr>
          <p:cNvPr id="18" name="Line Callout 3 17"/>
          <p:cNvSpPr/>
          <p:nvPr/>
        </p:nvSpPr>
        <p:spPr>
          <a:xfrm>
            <a:off x="5791200" y="1447800"/>
            <a:ext cx="1981200" cy="457200"/>
          </a:xfrm>
          <a:prstGeom prst="borderCallout3">
            <a:avLst>
              <a:gd name="adj1" fmla="val 39027"/>
              <a:gd name="adj2" fmla="val -2874"/>
              <a:gd name="adj3" fmla="val 39027"/>
              <a:gd name="adj4" fmla="val -13146"/>
              <a:gd name="adj5" fmla="val 796774"/>
              <a:gd name="adj6" fmla="val -12390"/>
              <a:gd name="adj7" fmla="val 836321"/>
              <a:gd name="adj8" fmla="val 843"/>
            </a:avLst>
          </a:prstGeom>
          <a:solidFill>
            <a:srgbClr val="92D050"/>
          </a:solidFill>
          <a:ln w="28575">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b="1" dirty="0"/>
              <a:t>E6 </a:t>
            </a:r>
            <a:r>
              <a:rPr lang="fr-FR" b="1" dirty="0" err="1"/>
              <a:t>ranging</a:t>
            </a:r>
            <a:endParaRPr lang="en-GB" b="1" dirty="0"/>
          </a:p>
        </p:txBody>
      </p:sp>
      <p:sp>
        <p:nvSpPr>
          <p:cNvPr id="21" name="Rectangle 20"/>
          <p:cNvSpPr/>
          <p:nvPr/>
        </p:nvSpPr>
        <p:spPr>
          <a:xfrm>
            <a:off x="1847528" y="3158631"/>
            <a:ext cx="2088232"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OS single frequency</a:t>
            </a:r>
          </a:p>
        </p:txBody>
      </p:sp>
      <p:sp>
        <p:nvSpPr>
          <p:cNvPr id="22" name="Rectangle 21"/>
          <p:cNvSpPr/>
          <p:nvPr/>
        </p:nvSpPr>
        <p:spPr>
          <a:xfrm>
            <a:off x="1847528" y="3753036"/>
            <a:ext cx="2088232" cy="504056"/>
          </a:xfrm>
          <a:prstGeom prst="rect">
            <a:avLst/>
          </a:prstGeom>
          <a:solidFill>
            <a:schemeClr val="accent4"/>
          </a:solidFill>
          <a:ln>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OS dual frequency</a:t>
            </a:r>
          </a:p>
        </p:txBody>
      </p:sp>
      <p:sp>
        <p:nvSpPr>
          <p:cNvPr id="23" name="Rectangle 22"/>
          <p:cNvSpPr/>
          <p:nvPr/>
        </p:nvSpPr>
        <p:spPr>
          <a:xfrm>
            <a:off x="1847528" y="4437112"/>
            <a:ext cx="2088232" cy="504056"/>
          </a:xfrm>
          <a:prstGeom prst="rect">
            <a:avLst/>
          </a:prstGeom>
          <a:solidFill>
            <a:srgbClr val="92D050"/>
          </a:solidFill>
          <a:ln w="28575">
            <a:solidFill>
              <a:srgbClr val="92D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Free multi-frequency</a:t>
            </a:r>
          </a:p>
        </p:txBody>
      </p:sp>
      <p:cxnSp>
        <p:nvCxnSpPr>
          <p:cNvPr id="24" name="Straight Connector 23"/>
          <p:cNvCxnSpPr>
            <a:stCxn id="23" idx="3"/>
          </p:cNvCxnSpPr>
          <p:nvPr/>
        </p:nvCxnSpPr>
        <p:spPr>
          <a:xfrm>
            <a:off x="3935760" y="4689140"/>
            <a:ext cx="153640" cy="467060"/>
          </a:xfrm>
          <a:prstGeom prst="line">
            <a:avLst/>
          </a:prstGeom>
          <a:ln/>
        </p:spPr>
        <p:style>
          <a:lnRef idx="1">
            <a:schemeClr val="accent6"/>
          </a:lnRef>
          <a:fillRef idx="0">
            <a:schemeClr val="accent6"/>
          </a:fillRef>
          <a:effectRef idx="0">
            <a:schemeClr val="accent6"/>
          </a:effectRef>
          <a:fontRef idx="minor">
            <a:schemeClr val="tx1"/>
          </a:fontRef>
        </p:style>
      </p:cxnSp>
      <p:sp>
        <p:nvSpPr>
          <p:cNvPr id="27" name="Rectangle 26"/>
          <p:cNvSpPr/>
          <p:nvPr/>
        </p:nvSpPr>
        <p:spPr>
          <a:xfrm>
            <a:off x="4223792" y="5061611"/>
            <a:ext cx="1152128" cy="11141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238126" y="2994722"/>
            <a:ext cx="1165870" cy="100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168258" y="2930731"/>
            <a:ext cx="1263033" cy="214420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089648" y="2856389"/>
            <a:ext cx="1385407" cy="27542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872928" y="5076331"/>
            <a:ext cx="2088232" cy="504056"/>
          </a:xfrm>
          <a:prstGeom prst="rect">
            <a:avLst/>
          </a:prstGeom>
          <a:solidFill>
            <a:srgbClr val="46576E"/>
          </a:solidFill>
          <a:ln>
            <a:solidFill>
              <a:srgbClr val="46576E"/>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HAS</a:t>
            </a:r>
          </a:p>
        </p:txBody>
      </p:sp>
      <p:sp>
        <p:nvSpPr>
          <p:cNvPr id="26" name="Rectangle 25"/>
          <p:cNvSpPr/>
          <p:nvPr/>
        </p:nvSpPr>
        <p:spPr>
          <a:xfrm>
            <a:off x="1885628" y="5622431"/>
            <a:ext cx="2088232" cy="504056"/>
          </a:xfrm>
          <a:prstGeom prst="rect">
            <a:avLst/>
          </a:prstGeom>
          <a:solidFill>
            <a:schemeClr val="accent5">
              <a:lumMod val="75000"/>
            </a:schemeClr>
          </a:solidFill>
          <a:ln>
            <a:solidFill>
              <a:schemeClr val="accent5">
                <a:lumMod val="7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GB" dirty="0"/>
              <a:t>SAS</a:t>
            </a:r>
          </a:p>
        </p:txBody>
      </p:sp>
    </p:spTree>
    <p:extLst>
      <p:ext uri="{BB962C8B-B14F-4D97-AF65-F5344CB8AC3E}">
        <p14:creationId xmlns:p14="http://schemas.microsoft.com/office/powerpoint/2010/main" val="2609309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GSA Powerpoint Instructions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D97C264-4F22-4726-B5A1-2BE7D3A62468}" vid="{C4CA61BC-7957-476A-9A2A-87597F25E7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Other document" ma:contentTypeID="0x010100DA53C353D32B2D42B0AE2EF55A68ED8D130004CBEF2E679D1A4C9B9DC53871E1BACD" ma:contentTypeVersion="2" ma:contentTypeDescription="" ma:contentTypeScope="" ma:versionID="bfe7cbc2c9bc666d75d1140c18c2bc2b">
  <xsd:schema xmlns:xsd="http://www.w3.org/2001/XMLSchema" xmlns:xs="http://www.w3.org/2001/XMLSchema" xmlns:p="http://schemas.microsoft.com/office/2006/metadata/properties" xmlns:ns2="e6ec678c-9e7a-45b6-879d-42b5de9d141d" xmlns:ns3="d6957a4b-49d4-41cf-8f26-1eb8c8a1f917" targetNamespace="http://schemas.microsoft.com/office/2006/metadata/properties" ma:root="true" ma:fieldsID="4ef3d8a14e2d011f35079090f3d9376f" ns2:_="" ns3:_="">
    <xsd:import namespace="e6ec678c-9e7a-45b6-879d-42b5de9d141d"/>
    <xsd:import namespace="d6957a4b-49d4-41cf-8f26-1eb8c8a1f917"/>
    <xsd:element name="properties">
      <xsd:complexType>
        <xsd:sequence>
          <xsd:element name="documentManagement">
            <xsd:complexType>
              <xsd:all>
                <xsd:element ref="ns2:PublishToArchive" minOccurs="0"/>
                <xsd:element ref="ns2:DocPublished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ec678c-9e7a-45b6-879d-42b5de9d141d" elementFormDefault="qualified">
    <xsd:import namespace="http://schemas.microsoft.com/office/2006/documentManagement/types"/>
    <xsd:import namespace="http://schemas.microsoft.com/office/infopath/2007/PartnerControls"/>
    <xsd:element name="PublishToArchive" ma:index="2" nillable="true" ma:displayName="Publish" ma:default="0" ma:internalName="PublishToArchive">
      <xsd:simpleType>
        <xsd:restriction base="dms:Boolean"/>
      </xsd:simpleType>
    </xsd:element>
    <xsd:element name="DocPublishedDate" ma:index="3" nillable="true" ma:displayName="Published Date" ma:internalName="DocPublished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6957a4b-49d4-41cf-8f26-1eb8c8a1f91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d6957a4b-49d4-41cf-8f26-1eb8c8a1f917">MKAFUNWME5VC-2-6305</_dlc_DocId>
    <_dlc_DocIdUrl xmlns="d6957a4b-49d4-41cf-8f26-1eb8c8a1f917">
      <Url>https://one.afconsult.com/projects/1753/_layouts/DocIdRedir.aspx?ID=MKAFUNWME5VC-2-6305</Url>
      <Description>MKAFUNWME5VC-2-6305</Description>
    </_dlc_DocIdUrl>
    <PublishToArchive xmlns="e6ec678c-9e7a-45b6-879d-42b5de9d141d">false</PublishToArchive>
  </documentManagement>
</p:properties>
</file>

<file path=customXml/itemProps1.xml><?xml version="1.0" encoding="utf-8"?>
<ds:datastoreItem xmlns:ds="http://schemas.openxmlformats.org/officeDocument/2006/customXml" ds:itemID="{DD651FDA-BFFB-4465-B4E9-DB5B6CC088FD}"/>
</file>

<file path=customXml/itemProps2.xml><?xml version="1.0" encoding="utf-8"?>
<ds:datastoreItem xmlns:ds="http://schemas.openxmlformats.org/officeDocument/2006/customXml" ds:itemID="{F1632BE5-10BD-4A71-88C1-9EA3694FFFC3}"/>
</file>

<file path=customXml/itemProps3.xml><?xml version="1.0" encoding="utf-8"?>
<ds:datastoreItem xmlns:ds="http://schemas.openxmlformats.org/officeDocument/2006/customXml" ds:itemID="{020B507E-185A-475B-80E0-CCDA4A31ACF8}"/>
</file>

<file path=docProps/app.xml><?xml version="1.0" encoding="utf-8"?>
<Properties xmlns="http://schemas.openxmlformats.org/officeDocument/2006/extended-properties" xmlns:vt="http://schemas.openxmlformats.org/officeDocument/2006/docPropsVTypes">
  <Template>GEO IoT</Template>
  <TotalTime>11100</TotalTime>
  <Words>2975</Words>
  <Application>Microsoft Office PowerPoint</Application>
  <PresentationFormat>Widescreen</PresentationFormat>
  <Paragraphs>539</Paragraphs>
  <Slides>42</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4" baseType="lpstr">
      <vt:lpstr>ＭＳ Ｐゴシック</vt:lpstr>
      <vt:lpstr>Arial</vt:lpstr>
      <vt:lpstr>Calibri</vt:lpstr>
      <vt:lpstr>Calibri Light</vt:lpstr>
      <vt:lpstr>Courier New</vt:lpstr>
      <vt:lpstr>ECSquareSansProMedium</vt:lpstr>
      <vt:lpstr>Helvetica Neue Light</vt:lpstr>
      <vt:lpstr>Lato</vt:lpstr>
      <vt:lpstr>Times New Roman</vt:lpstr>
      <vt:lpstr>Wingdings</vt:lpstr>
      <vt:lpstr>GSA Powerpoint InstructionsA</vt:lpstr>
      <vt:lpstr>Photo Editor Photo</vt:lpstr>
      <vt:lpstr>Android  GNSS Raw Measurements and Galileo High Accuracy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Galileo PVT</vt:lpstr>
      <vt:lpstr>Galileo PVT</vt:lpstr>
      <vt:lpstr>Galileo PVT</vt:lpstr>
      <vt:lpstr>PowerPoint Presentation</vt:lpstr>
      <vt:lpstr>Galileo usage in PVT</vt:lpstr>
      <vt:lpstr>Galileo usage in PVT</vt:lpstr>
      <vt:lpstr>Galileo usage in PVT</vt:lpstr>
      <vt:lpstr>Galileo usage in PVT</vt:lpstr>
      <vt:lpstr>Galileo usage in PVT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trends in geolocation</dc:title>
  <dc:creator>REDELKIEWICZ MUSIAL Justyna</dc:creator>
  <cp:lastModifiedBy>Martin SUNKEVIC</cp:lastModifiedBy>
  <cp:revision>193</cp:revision>
  <cp:lastPrinted>2017-06-02T22:06:04Z</cp:lastPrinted>
  <dcterms:created xsi:type="dcterms:W3CDTF">2017-06-01T13:28:56Z</dcterms:created>
  <dcterms:modified xsi:type="dcterms:W3CDTF">2018-11-29T08:08:06Z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9e8038a2-45bf-4a59-bc84-1fbf17a99e7c</vt:lpwstr>
  </property>
  <property fmtid="{D5CDD505-2E9C-101B-9397-08002B2CF9AE}" pid="3" name="ContentTypeId">
    <vt:lpwstr>0x010100DA53C353D32B2D42B0AE2EF55A68ED8D130004CBEF2E679D1A4C9B9DC53871E1BACD</vt:lpwstr>
  </property>
</Properties>
</file>